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90" r:id="rId2"/>
    <p:sldId id="271" r:id="rId3"/>
    <p:sldId id="276" r:id="rId4"/>
    <p:sldId id="265" r:id="rId5"/>
    <p:sldId id="260" r:id="rId6"/>
    <p:sldId id="268" r:id="rId7"/>
    <p:sldId id="273" r:id="rId8"/>
    <p:sldId id="278" r:id="rId9"/>
    <p:sldId id="291" r:id="rId10"/>
    <p:sldId id="296" r:id="rId11"/>
    <p:sldId id="297" r:id="rId12"/>
    <p:sldId id="295" r:id="rId13"/>
    <p:sldId id="294" r:id="rId14"/>
    <p:sldId id="293" r:id="rId15"/>
    <p:sldId id="298" r:id="rId16"/>
    <p:sldId id="282" r:id="rId17"/>
    <p:sldId id="286" r:id="rId18"/>
    <p:sldId id="270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E2EF9-F785-46BE-AA8F-0DF7F044C581}" type="datetimeFigureOut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38138-A228-420E-82C7-09505EFB98E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8498-7822-4D69-9E94-E55E518B05BB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089B-6EE5-4B2A-8973-253F7D3E6057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6F23-C7E4-4CBC-9587-61F55198CA92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1267-17D8-41F0-93AA-9B5C30B00DB4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045E-253E-45CE-9EF2-2DC761A74A44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E720-E6C4-432B-8B21-313C31023C05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2941B-1D13-4208-9979-C49634923427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3E06A-9C3A-4FF9-9245-E99D6A651FE2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880A-7F60-404D-A300-7E2662D68B95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0281-C816-4637-99BD-763F6DCD2641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B70C0-E7A0-4ACA-8BAC-F4F2C8CB9A98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977D1-57F1-43C7-AB8E-1C8EC1906110}" type="datetime1">
              <a:rPr lang="hu-HU" smtClean="0"/>
              <a:pPr/>
              <a:t>2016.11.11.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WWW.alfakepzo.hu 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43D15-42E9-4807-97F7-F863BB813EE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hyperlink" Target="http://www.alfakepzo.hu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7236296" cy="244827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Work-based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u-H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Learning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hu-H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in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CVET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lang="hu-H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</a:br>
            <a:r>
              <a:rPr lang="hu-HU" sz="3200" b="1" i="1" dirty="0" smtClean="0"/>
              <a:t>Az ALFA KISOSZ Érdekvédő és Képző Egyesület szerepe a projekt megvalósításában</a:t>
            </a:r>
            <a:endParaRPr lang="hu-HU" sz="3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179388" y="5013325"/>
            <a:ext cx="6480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u-HU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Előadó: </a:t>
            </a:r>
          </a:p>
          <a:p>
            <a:pPr>
              <a:defRPr/>
            </a:pPr>
            <a:r>
              <a:rPr lang="hu-HU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Czibula</a:t>
            </a:r>
            <a:r>
              <a:rPr lang="hu-H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Zoltán  igazgató</a:t>
            </a:r>
          </a:p>
          <a:p>
            <a:pPr>
              <a:defRPr/>
            </a:pPr>
            <a:r>
              <a:rPr lang="hu-HU" sz="2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ALFAKÉPZŐ KISOSZ</a:t>
            </a:r>
            <a:endParaRPr lang="hu-HU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1657D-F957-41B9-8AD5-F217850ABCD9}" type="slidenum">
              <a:rPr lang="hu-HU" smtClean="0"/>
              <a:pPr>
                <a:defRPr/>
              </a:pPr>
              <a:t>1</a:t>
            </a:fld>
            <a:endParaRPr lang="hu-HU" dirty="0"/>
          </a:p>
        </p:txBody>
      </p:sp>
      <p:pic>
        <p:nvPicPr>
          <p:cNvPr id="2056" name="Picture 8" descr="WBL logo LEGNÉPSZERŰBB ver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656183" cy="177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HP.HP-PC\Pictures\védje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8640"/>
            <a:ext cx="1763688" cy="170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869160"/>
            <a:ext cx="45365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4392488" cy="1143000"/>
          </a:xfrm>
        </p:spPr>
        <p:txBody>
          <a:bodyPr>
            <a:normAutofit/>
          </a:bodyPr>
          <a:lstStyle/>
          <a:p>
            <a:r>
              <a:rPr lang="hu-HU" b="1" dirty="0" smtClean="0"/>
              <a:t>Újdonság 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hu-HU" sz="2600" b="1" dirty="0" smtClean="0"/>
              <a:t>A partnerek együttműködve tervezzenek</a:t>
            </a:r>
            <a:r>
              <a:rPr lang="hu-HU" sz="2600" dirty="0" smtClean="0"/>
              <a:t>, hogy a gyakorlat kapcsolódjon a képzési célokhoz.</a:t>
            </a:r>
          </a:p>
          <a:p>
            <a:pPr lvl="1">
              <a:buNone/>
            </a:pPr>
            <a:r>
              <a:rPr lang="hu-HU" sz="2600" b="1" dirty="0" smtClean="0"/>
              <a:t> Egy jól kidolgozott on-line rendszer</a:t>
            </a:r>
            <a:r>
              <a:rPr lang="hu-HU" sz="2600" dirty="0" smtClean="0"/>
              <a:t>  segítheti, a munkáltatók és az  iskolák együttműködését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23" name="Tartalom helye 2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643578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01 - Desig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04664"/>
            <a:ext cx="158417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>
          <a:xfrm>
            <a:off x="5652120" y="9087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Tervezés</a:t>
            </a:r>
            <a:endParaRPr lang="hu-HU" sz="2800" dirty="0"/>
          </a:p>
        </p:txBody>
      </p:sp>
      <p:pic>
        <p:nvPicPr>
          <p:cNvPr id="21" name="Tartalom helye 7" descr="20160609_11174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1628800"/>
            <a:ext cx="4752528" cy="4014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hu-HU" b="1" dirty="0" smtClean="0"/>
              <a:t>Újdonság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680520" cy="4525963"/>
          </a:xfrm>
        </p:spPr>
        <p:txBody>
          <a:bodyPr>
            <a:normAutofit/>
          </a:bodyPr>
          <a:lstStyle/>
          <a:p>
            <a:r>
              <a:rPr lang="hu-HU" b="1" dirty="0" smtClean="0"/>
              <a:t>a munkáltatók, a képző intézmények, illetve az érintett szervezetek megállapodnak  </a:t>
            </a:r>
          </a:p>
          <a:p>
            <a:pPr>
              <a:buNone/>
            </a:pPr>
            <a:r>
              <a:rPr lang="hu-HU" dirty="0" smtClean="0"/>
              <a:t>    - az elvárásokról </a:t>
            </a:r>
          </a:p>
          <a:p>
            <a:pPr>
              <a:buNone/>
            </a:pPr>
            <a:r>
              <a:rPr lang="hu-HU" dirty="0" smtClean="0"/>
              <a:t>    - a követelményekről és </a:t>
            </a:r>
          </a:p>
          <a:p>
            <a:pPr>
              <a:buNone/>
            </a:pPr>
            <a:r>
              <a:rPr lang="hu-HU" dirty="0" smtClean="0"/>
              <a:t>    - a szükséges fejlesztésekről.</a:t>
            </a:r>
          </a:p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429264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02 - Improv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32656"/>
            <a:ext cx="1584176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zövegdoboz 22"/>
          <p:cNvSpPr txBox="1"/>
          <p:nvPr/>
        </p:nvSpPr>
        <p:spPr>
          <a:xfrm>
            <a:off x="5652120" y="90872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Fejlesztés</a:t>
            </a:r>
            <a:endParaRPr lang="hu-HU" sz="2800" dirty="0"/>
          </a:p>
        </p:txBody>
      </p:sp>
      <p:pic>
        <p:nvPicPr>
          <p:cNvPr id="1025" name="Picture 1" descr="C:\Users\SAMSUNG\Pictures\pincé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7" y="1600200"/>
            <a:ext cx="32823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/>
          <a:lstStyle/>
          <a:p>
            <a:r>
              <a:rPr lang="hu-HU" b="1" dirty="0" smtClean="0"/>
              <a:t>Újdonság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500702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03 - Respo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76672"/>
            <a:ext cx="16561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zövegdoboz 20"/>
          <p:cNvSpPr txBox="1"/>
          <p:nvPr/>
        </p:nvSpPr>
        <p:spPr>
          <a:xfrm>
            <a:off x="5580112" y="83671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Reakció</a:t>
            </a:r>
            <a:endParaRPr lang="hu-HU" sz="2800" dirty="0"/>
          </a:p>
        </p:txBody>
      </p:sp>
      <p:pic>
        <p:nvPicPr>
          <p:cNvPr id="3073" name="Picture 1" descr="C:\Users\SAMSUNG\Pictures\zsonglő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772816"/>
            <a:ext cx="3816424" cy="4104456"/>
          </a:xfrm>
          <a:prstGeom prst="rect">
            <a:avLst/>
          </a:prstGeom>
          <a:noFill/>
        </p:spPr>
      </p:pic>
      <p:sp>
        <p:nvSpPr>
          <p:cNvPr id="24" name="Téglalap 23"/>
          <p:cNvSpPr/>
          <p:nvPr/>
        </p:nvSpPr>
        <p:spPr>
          <a:xfrm>
            <a:off x="251520" y="184482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dirty="0" smtClean="0"/>
              <a:t> </a:t>
            </a:r>
            <a:r>
              <a:rPr lang="hu-HU" sz="2800" b="1" dirty="0" smtClean="0"/>
              <a:t>- Figyelembe kell venni: 	egyén felkészültségét 	adottságait, 	tapasztalatait </a:t>
            </a:r>
          </a:p>
          <a:p>
            <a:r>
              <a:rPr lang="hu-HU" sz="2800" b="1" dirty="0" smtClean="0"/>
              <a:t>	gyakorlati helyet</a:t>
            </a:r>
          </a:p>
          <a:p>
            <a:r>
              <a:rPr lang="hu-HU" sz="3200" b="1" dirty="0" smtClean="0"/>
              <a:t>- Előzetes </a:t>
            </a:r>
            <a:r>
              <a:rPr lang="hu-HU" sz="3200" b="1" dirty="0" err="1" smtClean="0"/>
              <a:t>komptencia</a:t>
            </a:r>
            <a:r>
              <a:rPr lang="hu-HU" sz="3200" b="1" dirty="0" smtClean="0"/>
              <a:t>        	mérés!</a:t>
            </a:r>
          </a:p>
          <a:p>
            <a:pPr>
              <a:buFontTx/>
              <a:buChar char="-"/>
            </a:pPr>
            <a:r>
              <a:rPr lang="hu-HU" sz="3200" b="1" dirty="0" smtClean="0"/>
              <a:t> Egyéni képzési terv! </a:t>
            </a:r>
          </a:p>
          <a:p>
            <a:pPr>
              <a:buFontTx/>
              <a:buChar char="-"/>
            </a:pPr>
            <a:r>
              <a:rPr lang="hu-HU" sz="2800" b="1" dirty="0" smtClean="0"/>
              <a:t>  Beavatkozás!</a:t>
            </a:r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hu-HU" b="1" dirty="0" smtClean="0"/>
              <a:t>Újdonság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429264"/>
            <a:ext cx="453650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04 - Communicat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32656"/>
            <a:ext cx="2160240" cy="10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zövegdoboz 17"/>
          <p:cNvSpPr txBox="1"/>
          <p:nvPr/>
        </p:nvSpPr>
        <p:spPr>
          <a:xfrm>
            <a:off x="5292080" y="980728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Kommunikáció</a:t>
            </a:r>
            <a:endParaRPr lang="hu-HU" sz="2600" dirty="0"/>
          </a:p>
        </p:txBody>
      </p:sp>
      <p:pic>
        <p:nvPicPr>
          <p:cNvPr id="4097" name="Picture 1" descr="C:\Users\SAMSUNG\Pictures\mobilapplikáció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926397"/>
            <a:ext cx="2979415" cy="3806860"/>
          </a:xfrm>
          <a:prstGeom prst="rect">
            <a:avLst/>
          </a:prstGeom>
          <a:noFill/>
        </p:spPr>
      </p:pic>
      <p:sp>
        <p:nvSpPr>
          <p:cNvPr id="24" name="Téglalap 23"/>
          <p:cNvSpPr/>
          <p:nvPr/>
        </p:nvSpPr>
        <p:spPr>
          <a:xfrm>
            <a:off x="214282" y="2492896"/>
            <a:ext cx="53578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Hatékonyabb kommunikáció tovább növeli a képzés minőségét. </a:t>
            </a:r>
          </a:p>
          <a:p>
            <a:pPr>
              <a:buFontTx/>
              <a:buChar char="-"/>
            </a:pPr>
            <a:r>
              <a:rPr lang="hu-HU" sz="2800" b="1" dirty="0" smtClean="0"/>
              <a:t> Internet</a:t>
            </a:r>
          </a:p>
          <a:p>
            <a:pPr>
              <a:buFontTx/>
              <a:buChar char="-"/>
            </a:pPr>
            <a:r>
              <a:rPr lang="hu-HU" sz="2800" b="1" dirty="0" smtClean="0"/>
              <a:t> Digitális adminisztráció</a:t>
            </a:r>
          </a:p>
          <a:p>
            <a:pPr>
              <a:buFontTx/>
              <a:buChar char="-"/>
            </a:pPr>
            <a:r>
              <a:rPr lang="hu-HU" sz="2800" b="1" dirty="0" smtClean="0"/>
              <a:t> </a:t>
            </a:r>
            <a:r>
              <a:rPr lang="hu-HU" sz="2800" b="1" dirty="0" err="1" smtClean="0"/>
              <a:t>e-learning</a:t>
            </a:r>
            <a:r>
              <a:rPr lang="hu-HU" sz="2800" b="1" dirty="0" smtClean="0"/>
              <a:t> módszerek</a:t>
            </a:r>
          </a:p>
          <a:p>
            <a:pPr>
              <a:buFontTx/>
              <a:buChar char="-"/>
            </a:pPr>
            <a:r>
              <a:rPr lang="hu-HU" sz="2800" b="1" dirty="0" smtClean="0"/>
              <a:t> Mobiltelefonos applikáció</a:t>
            </a:r>
          </a:p>
          <a:p>
            <a:endParaRPr lang="hu-H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hu-HU" b="1" dirty="0" smtClean="0"/>
              <a:t>Újdonság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500702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05 - Trai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32656"/>
            <a:ext cx="18002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zövegdoboz 18"/>
          <p:cNvSpPr txBox="1"/>
          <p:nvPr/>
        </p:nvSpPr>
        <p:spPr>
          <a:xfrm>
            <a:off x="5508104" y="908720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Felkészítés</a:t>
            </a:r>
            <a:endParaRPr lang="hu-HU" sz="2800" dirty="0"/>
          </a:p>
        </p:txBody>
      </p:sp>
      <p:pic>
        <p:nvPicPr>
          <p:cNvPr id="5121" name="Picture 1" descr="C:\Users\SAMSUNG\Pictures\trén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9254" y="2492896"/>
            <a:ext cx="3194000" cy="3312368"/>
          </a:xfrm>
          <a:prstGeom prst="rect">
            <a:avLst/>
          </a:prstGeom>
          <a:noFill/>
        </p:spPr>
      </p:pic>
      <p:sp>
        <p:nvSpPr>
          <p:cNvPr id="23" name="Téglalap 22"/>
          <p:cNvSpPr/>
          <p:nvPr/>
        </p:nvSpPr>
        <p:spPr>
          <a:xfrm>
            <a:off x="467544" y="1700808"/>
            <a:ext cx="49685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hu-HU" sz="2500" b="1" dirty="0" smtClean="0"/>
              <a:t>  Tanuló felelős a munkahelyen</a:t>
            </a:r>
          </a:p>
          <a:p>
            <a:pPr>
              <a:buFontTx/>
              <a:buChar char="-"/>
            </a:pPr>
            <a:r>
              <a:rPr lang="hu-HU" sz="2500" b="1" dirty="0" smtClean="0"/>
              <a:t>  Gyakorlati oktató</a:t>
            </a:r>
          </a:p>
          <a:p>
            <a:r>
              <a:rPr lang="hu-HU" sz="2500" b="1" dirty="0" smtClean="0"/>
              <a:t>       - munkahelyi</a:t>
            </a:r>
          </a:p>
          <a:p>
            <a:r>
              <a:rPr lang="hu-HU" sz="2500" b="1" dirty="0" smtClean="0"/>
              <a:t>       - képző intézmény</a:t>
            </a:r>
          </a:p>
          <a:p>
            <a:pPr>
              <a:buFontTx/>
              <a:buChar char="-"/>
            </a:pPr>
            <a:r>
              <a:rPr lang="hu-HU" sz="2500" b="1" dirty="0" smtClean="0"/>
              <a:t>  képző által kijelölt mentor</a:t>
            </a:r>
          </a:p>
          <a:p>
            <a:r>
              <a:rPr lang="hu-HU" sz="2500" b="1" dirty="0" smtClean="0"/>
              <a:t>-  Megfelelő felkészítésben kell őket részesíteni azért, hogy a pedagógiai és minőségbiztosítási tevékenységüket magas színvonalon végezhessék</a:t>
            </a:r>
            <a:endParaRPr lang="hu-HU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hu-HU" b="1" dirty="0" smtClean="0"/>
              <a:t>Újdonság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5572140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06 - Asses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2656"/>
            <a:ext cx="223224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zövegdoboz 19"/>
          <p:cNvSpPr txBox="1"/>
          <p:nvPr/>
        </p:nvSpPr>
        <p:spPr>
          <a:xfrm>
            <a:off x="5364088" y="83671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Értékelés</a:t>
            </a:r>
            <a:endParaRPr lang="hu-HU" sz="2800" dirty="0"/>
          </a:p>
        </p:txBody>
      </p:sp>
      <p:pic>
        <p:nvPicPr>
          <p:cNvPr id="41986" name="Picture 2" descr="C:\Users\SAMSUNG\Pictures\értékelé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988840"/>
            <a:ext cx="4031079" cy="3600400"/>
          </a:xfrm>
          <a:prstGeom prst="rect">
            <a:avLst/>
          </a:prstGeom>
          <a:noFill/>
        </p:spPr>
      </p:pic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611560" y="1357298"/>
            <a:ext cx="428396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munkahely</a:t>
            </a:r>
            <a:r>
              <a:rPr lang="hu-H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és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az iskola megfelelő időközönként áttekinti és értékeli a képzési folyamatot és a képzésben résztvevő elért eredményeit.</a:t>
            </a:r>
            <a:b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hu-H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az értékelésben részt vesz a mentor, a tanulófelelős, a gyakorlati oktató és a tanuló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tanuló önértékelést is végez</a:t>
            </a:r>
            <a:br>
              <a:rPr lang="hu-H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hu-H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Elégedettség mérés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896544" cy="1143000"/>
          </a:xfrm>
        </p:spPr>
        <p:txBody>
          <a:bodyPr>
            <a:normAutofit/>
          </a:bodyPr>
          <a:lstStyle/>
          <a:p>
            <a:r>
              <a:rPr lang="hu-HU" dirty="0" err="1" smtClean="0"/>
              <a:t>Soufflearning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3214686"/>
            <a:ext cx="4038600" cy="291147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hu-HU" sz="2400" b="1" dirty="0" smtClean="0"/>
              <a:t>Házon belüli képzés</a:t>
            </a:r>
          </a:p>
          <a:p>
            <a:pPr marL="514350" indent="-514350">
              <a:buAutoNum type="arabicPeriod"/>
            </a:pPr>
            <a:r>
              <a:rPr lang="hu-HU" sz="2400" b="1" dirty="0" smtClean="0"/>
              <a:t>Valós munkahelyi környezet</a:t>
            </a:r>
          </a:p>
          <a:p>
            <a:pPr marL="514350" indent="-514350">
              <a:buAutoNum type="arabicPeriod"/>
            </a:pPr>
            <a:r>
              <a:rPr lang="hu-HU" sz="2400" b="1" dirty="0" smtClean="0"/>
              <a:t>Egyénre szabott képzés</a:t>
            </a:r>
          </a:p>
          <a:p>
            <a:pPr marL="514350" indent="-514350">
              <a:buAutoNum type="arabicPeriod"/>
            </a:pPr>
            <a:r>
              <a:rPr lang="hu-HU" sz="2400" b="1" dirty="0" smtClean="0"/>
              <a:t>Motiváló hatás</a:t>
            </a:r>
          </a:p>
          <a:p>
            <a:pPr marL="514350" indent="-514350">
              <a:buAutoNum type="arabicPeriod"/>
            </a:pPr>
            <a:r>
              <a:rPr lang="hu-HU" sz="2400" b="1" dirty="0" smtClean="0"/>
              <a:t>Hosszan tartó hatás</a:t>
            </a:r>
            <a:r>
              <a:rPr lang="hu-HU" b="1" dirty="0" smtClean="0"/>
              <a:t> </a:t>
            </a:r>
            <a:r>
              <a:rPr lang="hu-HU" dirty="0" smtClean="0"/>
              <a:t> </a:t>
            </a:r>
          </a:p>
          <a:p>
            <a:pPr lvl="1"/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MSUNG\Pictures\Camera\20160525_140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628800"/>
            <a:ext cx="5000660" cy="4163354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785786" y="1428736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Szereplők:</a:t>
            </a:r>
          </a:p>
          <a:p>
            <a:pPr>
              <a:buFontTx/>
              <a:buChar char="-"/>
            </a:pPr>
            <a:r>
              <a:rPr lang="hu-HU" sz="2400" b="1" dirty="0" smtClean="0"/>
              <a:t>Munkáltató</a:t>
            </a:r>
          </a:p>
          <a:p>
            <a:pPr>
              <a:buFontTx/>
              <a:buChar char="-"/>
            </a:pPr>
            <a:r>
              <a:rPr lang="hu-HU" sz="2400" b="1" dirty="0" smtClean="0"/>
              <a:t> Képző intézmény (tréner)</a:t>
            </a:r>
          </a:p>
          <a:p>
            <a:pPr>
              <a:buFontTx/>
              <a:buChar char="-"/>
            </a:pPr>
            <a:r>
              <a:rPr lang="hu-HU" sz="2400" b="1" dirty="0" smtClean="0"/>
              <a:t> Munkavállaló</a:t>
            </a:r>
            <a:endParaRPr lang="hu-HU" sz="2400" b="1" dirty="0"/>
          </a:p>
        </p:txBody>
      </p:sp>
      <p:pic>
        <p:nvPicPr>
          <p:cNvPr id="9" name="Picture 8" descr="WBL logo LEGNÉPSZERŰBB ve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"/>
            <a:ext cx="1440159" cy="1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5572140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err="1" smtClean="0"/>
              <a:t>Tessedik</a:t>
            </a:r>
            <a:r>
              <a:rPr lang="hu-HU" b="1" dirty="0" smtClean="0"/>
              <a:t> Sámuel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1780  iskolát alapított</a:t>
            </a:r>
            <a:endParaRPr lang="hu-HU" b="1" u="sng" dirty="0" smtClean="0"/>
          </a:p>
          <a:p>
            <a:r>
              <a:rPr lang="hu-HU" dirty="0" smtClean="0"/>
              <a:t>A  munkával való nevelés első hazai szószólója,</a:t>
            </a:r>
          </a:p>
          <a:p>
            <a:r>
              <a:rPr lang="hu-HU" dirty="0" smtClean="0"/>
              <a:t>Könyveit németül írta</a:t>
            </a:r>
          </a:p>
          <a:p>
            <a:r>
              <a:rPr lang="hu-HU" b="1" dirty="0" smtClean="0"/>
              <a:t>„a gyakorlat a legjobb tanítómester, igazi gazdákat ez formál".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C:\Users\SAMSUNG\Pictures\Tessedi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60434"/>
            <a:ext cx="3024336" cy="4388846"/>
          </a:xfrm>
          <a:prstGeom prst="rect">
            <a:avLst/>
          </a:prstGeom>
          <a:noFill/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429264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u-HU" sz="6000" b="1" dirty="0" smtClean="0"/>
              <a:t>Köszönöm a figyelmet!</a:t>
            </a:r>
            <a:endParaRPr lang="hu-HU" sz="6000" b="1" dirty="0"/>
          </a:p>
        </p:txBody>
      </p:sp>
      <p:pic>
        <p:nvPicPr>
          <p:cNvPr id="4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MSUNG\Pictures\napocs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86058"/>
            <a:ext cx="3030984" cy="2853008"/>
          </a:xfrm>
          <a:prstGeom prst="rect">
            <a:avLst/>
          </a:prstGeom>
          <a:noFill/>
        </p:spPr>
      </p:pic>
      <p:pic>
        <p:nvPicPr>
          <p:cNvPr id="8" name="Picture 8" descr="WBL logo LEGNÉPSZERŰBB ve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5429264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Alfaképző KISOSZ</a:t>
            </a:r>
            <a:br>
              <a:rPr lang="hu-HU" b="1" dirty="0" smtClean="0"/>
            </a:br>
            <a:r>
              <a:rPr lang="hu-HU" b="1" dirty="0" smtClean="0"/>
              <a:t>alapítva 1904 </a:t>
            </a:r>
          </a:p>
        </p:txBody>
      </p:sp>
      <p:pic>
        <p:nvPicPr>
          <p:cNvPr id="5124" name="Picture 4" descr="C:\Users\SAMSUNG\Pictures\oktatá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789040"/>
            <a:ext cx="2800311" cy="2304256"/>
          </a:xfrm>
          <a:prstGeom prst="rect">
            <a:avLst/>
          </a:prstGeom>
          <a:noFill/>
        </p:spPr>
      </p:pic>
      <p:pic>
        <p:nvPicPr>
          <p:cNvPr id="4" name="Picture 3" descr="C:\Users\HP.HP-PC\Pictures\védje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SAMSUNG\Pictures\tanacsad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556792"/>
            <a:ext cx="2159000" cy="1942976"/>
          </a:xfrm>
          <a:prstGeom prst="rect">
            <a:avLst/>
          </a:prstGeom>
          <a:noFill/>
        </p:spPr>
      </p:pic>
      <p:pic>
        <p:nvPicPr>
          <p:cNvPr id="5123" name="Picture 3" descr="C:\Users\SAMSUNG\Pictures\vezetokivalasztas_fanni_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149080"/>
            <a:ext cx="4442295" cy="1964432"/>
          </a:xfrm>
          <a:prstGeom prst="rect">
            <a:avLst/>
          </a:prstGeom>
          <a:noFill/>
        </p:spPr>
      </p:pic>
      <p:sp>
        <p:nvSpPr>
          <p:cNvPr id="9" name="Szövegdoboz 8"/>
          <p:cNvSpPr txBox="1"/>
          <p:nvPr/>
        </p:nvSpPr>
        <p:spPr>
          <a:xfrm>
            <a:off x="323528" y="1724615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Tanácsadás:</a:t>
            </a:r>
          </a:p>
          <a:p>
            <a:pPr>
              <a:buFontTx/>
              <a:buChar char="-"/>
            </a:pPr>
            <a:r>
              <a:rPr lang="hu-HU" sz="2400" dirty="0" smtClean="0"/>
              <a:t>Jog, adó, foglalkoztatás</a:t>
            </a:r>
          </a:p>
          <a:p>
            <a:pPr>
              <a:buFontTx/>
              <a:buChar char="-"/>
            </a:pPr>
            <a:r>
              <a:rPr lang="hu-HU" sz="2400" dirty="0" smtClean="0"/>
              <a:t> pályázatok, hitel 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300192" y="141277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Könyvelés</a:t>
            </a:r>
            <a:endParaRPr lang="hu-HU" sz="2400" b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395536" y="335699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Felnőttképzés</a:t>
            </a:r>
            <a:endParaRPr lang="hu-HU" sz="2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786182" y="4286256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Munkaerő közvetítés az EU-ban</a:t>
            </a:r>
            <a:endParaRPr lang="hu-HU" sz="2400" b="1" dirty="0"/>
          </a:p>
        </p:txBody>
      </p:sp>
      <p:pic>
        <p:nvPicPr>
          <p:cNvPr id="5125" name="Picture 5" descr="C:\Users\SAMSUNG\Pictures\könyvelé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844824"/>
            <a:ext cx="2552700" cy="1704975"/>
          </a:xfrm>
          <a:prstGeom prst="rect">
            <a:avLst/>
          </a:prstGeom>
          <a:noFill/>
        </p:spPr>
      </p:pic>
      <p:pic>
        <p:nvPicPr>
          <p:cNvPr id="14" name="Picture 8" descr="WBL logo LEGNÉPSZERŰBB vers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3" y="1"/>
            <a:ext cx="1440159" cy="15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5777880"/>
            <a:ext cx="4536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5842" name="Picture 2" descr="C:\Users\SAMSUNG\Pictures\magayarorszá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96944" cy="6048672"/>
          </a:xfrm>
          <a:prstGeom prst="rect">
            <a:avLst/>
          </a:prstGeom>
          <a:noFill/>
        </p:spPr>
      </p:pic>
      <p:pic>
        <p:nvPicPr>
          <p:cNvPr id="5" name="Picture 3" descr="C:\Users\HP.HP-PC\Pictures\védje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668407" cy="5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501008"/>
            <a:ext cx="7200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HP.HP-PC\Pictures\védje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928076"/>
            <a:ext cx="576064" cy="471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HP.HP-PC\Pictures\védjeg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1" y="2852936"/>
            <a:ext cx="56281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HP.HP-PC\Pictures\védjeg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4490" y="3284984"/>
            <a:ext cx="541179" cy="48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HP.HP-PC\Pictures\védjeg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1609420"/>
            <a:ext cx="504056" cy="451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églalap 10"/>
          <p:cNvSpPr/>
          <p:nvPr/>
        </p:nvSpPr>
        <p:spPr>
          <a:xfrm>
            <a:off x="467544" y="548680"/>
            <a:ext cx="4032448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 smtClean="0">
                <a:solidFill>
                  <a:schemeClr val="tx1"/>
                </a:solidFill>
              </a:rPr>
              <a:t>Területi működés</a:t>
            </a:r>
            <a:endParaRPr lang="hu-HU" sz="3600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HP.HP-PC\Pictures\védjeg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4410926"/>
            <a:ext cx="504056" cy="4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HP.HP-PC\Pictures\védjeg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636912"/>
            <a:ext cx="504056" cy="41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z="2400" dirty="0" err="1" smtClean="0">
                <a:hlinkClick r:id="rId10"/>
              </a:rPr>
              <a:t>WWW.alfakepzo.hu</a:t>
            </a:r>
            <a:r>
              <a:rPr lang="hu-HU" sz="2400" dirty="0" smtClean="0"/>
              <a:t>  </a:t>
            </a:r>
            <a:endParaRPr lang="hu-HU" sz="2400" dirty="0"/>
          </a:p>
        </p:txBody>
      </p:sp>
      <p:pic>
        <p:nvPicPr>
          <p:cNvPr id="15" name="Picture 3" descr="C:\Users\HP.HP-PC\Pictures\védjegy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86116" y="5500702"/>
            <a:ext cx="329430" cy="2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hu-HU" b="1" dirty="0" smtClean="0"/>
              <a:t>Humán erőforrás</a:t>
            </a:r>
            <a:endParaRPr lang="hu-HU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2708920"/>
            <a:ext cx="4038600" cy="3417243"/>
          </a:xfrm>
        </p:spPr>
        <p:txBody>
          <a:bodyPr/>
          <a:lstStyle/>
          <a:p>
            <a:r>
              <a:rPr lang="hu-HU" b="1" dirty="0" smtClean="0"/>
              <a:t>Főállású munkatárs </a:t>
            </a:r>
            <a:br>
              <a:rPr lang="hu-HU" b="1" dirty="0" smtClean="0"/>
            </a:br>
            <a:r>
              <a:rPr lang="hu-HU" b="1" dirty="0" smtClean="0"/>
              <a:t>12 fő</a:t>
            </a:r>
          </a:p>
          <a:p>
            <a:pPr>
              <a:buFontTx/>
              <a:buChar char="-"/>
            </a:pPr>
            <a:r>
              <a:rPr lang="hu-HU" b="1" dirty="0" smtClean="0"/>
              <a:t>Óra adó tanár 110 fő</a:t>
            </a:r>
            <a:endParaRPr lang="hu-HU" b="1" dirty="0"/>
          </a:p>
        </p:txBody>
      </p:sp>
      <p:pic>
        <p:nvPicPr>
          <p:cNvPr id="4098" name="Picture 2" descr="C:\Users\SAMSUNG\Pictures\csapatépíté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4258816" cy="4008916"/>
          </a:xfrm>
          <a:prstGeom prst="rect">
            <a:avLst/>
          </a:prstGeom>
          <a:noFill/>
        </p:spPr>
      </p:pic>
      <p:pic>
        <p:nvPicPr>
          <p:cNvPr id="5" name="Picture 3" descr="C:\Users\HP.HP-PC\Pictures\védjeg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"/>
            <a:ext cx="1440159" cy="15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5500702"/>
            <a:ext cx="4536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b="1" dirty="0" smtClean="0"/>
              <a:t>Az Unió</a:t>
            </a:r>
            <a:br>
              <a:rPr lang="hu-HU" b="1" dirty="0" smtClean="0"/>
            </a:br>
            <a:r>
              <a:rPr lang="hu-HU" b="1" dirty="0" smtClean="0"/>
              <a:t>Lehetőség és kihívás</a:t>
            </a:r>
          </a:p>
        </p:txBody>
      </p:sp>
      <p:sp>
        <p:nvSpPr>
          <p:cNvPr id="14341" name="Tartalom helye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Sokféle munkáltatói igény</a:t>
            </a:r>
          </a:p>
          <a:p>
            <a:pPr>
              <a:buNone/>
            </a:pPr>
            <a:r>
              <a:rPr lang="hu-HU" b="1" dirty="0" smtClean="0"/>
              <a:t>Uniós Csatlakozás</a:t>
            </a:r>
          </a:p>
          <a:p>
            <a:pPr lvl="1"/>
            <a:r>
              <a:rPr lang="hu-HU" b="1" dirty="0" smtClean="0"/>
              <a:t>Új versenytársak, </a:t>
            </a:r>
          </a:p>
          <a:p>
            <a:pPr lvl="1"/>
            <a:r>
              <a:rPr lang="hu-HU" b="1" dirty="0" smtClean="0"/>
              <a:t>Új módszerek</a:t>
            </a:r>
          </a:p>
          <a:p>
            <a:pPr lvl="1"/>
            <a:r>
              <a:rPr lang="hu-HU" b="1" dirty="0" smtClean="0"/>
              <a:t>Kibővült munkaerőpiac</a:t>
            </a:r>
          </a:p>
          <a:p>
            <a:pPr>
              <a:buNone/>
            </a:pPr>
            <a:r>
              <a:rPr lang="hu-HU" b="1" dirty="0" smtClean="0"/>
              <a:t>Sokféle képző intézmény</a:t>
            </a:r>
          </a:p>
          <a:p>
            <a:pPr>
              <a:buNone/>
            </a:pPr>
            <a:r>
              <a:rPr lang="hu-HU" b="1" dirty="0" smtClean="0"/>
              <a:t>	- állami</a:t>
            </a:r>
          </a:p>
          <a:p>
            <a:pPr>
              <a:buNone/>
            </a:pPr>
            <a:r>
              <a:rPr lang="hu-HU" b="1" dirty="0" smtClean="0"/>
              <a:t>	- egyházi</a:t>
            </a:r>
          </a:p>
          <a:p>
            <a:pPr>
              <a:buNone/>
            </a:pPr>
            <a:r>
              <a:rPr lang="hu-HU" b="1" dirty="0" smtClean="0"/>
              <a:t>	- alapítvány/ egyesület</a:t>
            </a:r>
          </a:p>
          <a:p>
            <a:pPr>
              <a:buNone/>
            </a:pPr>
            <a:endParaRPr lang="hu-HU" b="1" dirty="0" smtClean="0"/>
          </a:p>
          <a:p>
            <a:pPr>
              <a:buNone/>
            </a:pPr>
            <a:endParaRPr lang="hu-HU" b="1" dirty="0" smtClean="0"/>
          </a:p>
        </p:txBody>
      </p:sp>
      <p:pic>
        <p:nvPicPr>
          <p:cNvPr id="2050" name="Picture 2" descr="C:\Users\SAMSUNG\Pictures\Europe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960440" cy="3816424"/>
          </a:xfrm>
          <a:prstGeom prst="rect">
            <a:avLst/>
          </a:prstGeom>
          <a:noFill/>
        </p:spPr>
      </p:pic>
      <p:pic>
        <p:nvPicPr>
          <p:cNvPr id="8" name="Picture 8" descr="WBL logo LEGNÉPSZERŰBB ver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"/>
            <a:ext cx="1440159" cy="15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7496" y="5572140"/>
            <a:ext cx="45365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4968552" cy="1143000"/>
          </a:xfrm>
        </p:spPr>
        <p:txBody>
          <a:bodyPr/>
          <a:lstStyle/>
          <a:p>
            <a:r>
              <a:rPr lang="hu-HU" b="1" dirty="0" smtClean="0"/>
              <a:t>Minőségi képzés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94720" cy="4525963"/>
          </a:xfrm>
        </p:spPr>
        <p:txBody>
          <a:bodyPr>
            <a:normAutofit/>
          </a:bodyPr>
          <a:lstStyle/>
          <a:p>
            <a:r>
              <a:rPr lang="hu-HU" b="1" dirty="0" smtClean="0"/>
              <a:t>ISO 9001:2009</a:t>
            </a:r>
          </a:p>
          <a:p>
            <a:r>
              <a:rPr lang="hu-HU" b="1" dirty="0" smtClean="0"/>
              <a:t>Alkalmazkodás</a:t>
            </a:r>
          </a:p>
          <a:p>
            <a:pPr lvl="1"/>
            <a:r>
              <a:rPr lang="hu-HU" b="1" dirty="0" smtClean="0"/>
              <a:t>Munkáltató </a:t>
            </a:r>
          </a:p>
          <a:p>
            <a:pPr lvl="1"/>
            <a:r>
              <a:rPr lang="hu-HU" b="1" dirty="0" smtClean="0"/>
              <a:t>Munkavállaló</a:t>
            </a:r>
          </a:p>
          <a:p>
            <a:r>
              <a:rPr lang="hu-HU" b="1" dirty="0" smtClean="0"/>
              <a:t>Kreativitás</a:t>
            </a:r>
          </a:p>
          <a:p>
            <a:pPr lvl="1"/>
            <a:r>
              <a:rPr lang="hu-HU" b="1" dirty="0" smtClean="0"/>
              <a:t>Új képzések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067944" y="1600200"/>
            <a:ext cx="4618856" cy="4525963"/>
          </a:xfrm>
        </p:spPr>
        <p:txBody>
          <a:bodyPr>
            <a:normAutofit/>
          </a:bodyPr>
          <a:lstStyle/>
          <a:p>
            <a:r>
              <a:rPr lang="hu-HU" b="1" dirty="0" smtClean="0"/>
              <a:t>Személyi feltételek:</a:t>
            </a:r>
          </a:p>
          <a:p>
            <a:pPr lvl="1"/>
            <a:r>
              <a:rPr lang="hu-HU" dirty="0" smtClean="0"/>
              <a:t>Szakmájukat gyakorló sikeres szakemberek oktatnak</a:t>
            </a:r>
          </a:p>
          <a:p>
            <a:r>
              <a:rPr lang="hu-HU" b="1" dirty="0" smtClean="0"/>
              <a:t>Gyakorlat a munkáltatóknál</a:t>
            </a:r>
          </a:p>
          <a:p>
            <a:r>
              <a:rPr lang="hu-HU" b="1" dirty="0" smtClean="0"/>
              <a:t>Előzetes tudást beszámítjuk</a:t>
            </a:r>
          </a:p>
          <a:p>
            <a:r>
              <a:rPr lang="hu-HU" b="1" dirty="0" smtClean="0"/>
              <a:t>Digitális technika </a:t>
            </a:r>
          </a:p>
          <a:p>
            <a:pPr lvl="1"/>
            <a:r>
              <a:rPr lang="hu-HU" b="1" dirty="0" smtClean="0"/>
              <a:t>Digitális tananyag</a:t>
            </a:r>
          </a:p>
          <a:p>
            <a:pPr lvl="1"/>
            <a:r>
              <a:rPr lang="hu-HU" b="1" dirty="0" err="1" smtClean="0"/>
              <a:t>E-learning</a:t>
            </a:r>
            <a:r>
              <a:rPr lang="hu-HU" b="1" dirty="0" smtClean="0"/>
              <a:t> (</a:t>
            </a:r>
            <a:r>
              <a:rPr lang="hu-HU" b="1" dirty="0" err="1" smtClean="0"/>
              <a:t>Moodle</a:t>
            </a:r>
            <a:r>
              <a:rPr lang="hu-HU" b="1" dirty="0" smtClean="0"/>
              <a:t>)</a:t>
            </a:r>
          </a:p>
        </p:txBody>
      </p:sp>
      <p:pic>
        <p:nvPicPr>
          <p:cNvPr id="5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SAMSUNG\Pictures\ele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73824"/>
            <a:ext cx="4195167" cy="1584176"/>
          </a:xfrm>
          <a:prstGeom prst="rect">
            <a:avLst/>
          </a:prstGeom>
          <a:noFill/>
        </p:spPr>
      </p:pic>
      <p:pic>
        <p:nvPicPr>
          <p:cNvPr id="3074" name="Picture 2" descr="C:\Users\SAMSUNG\Pictures\dekr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97152"/>
            <a:ext cx="2609850" cy="1752600"/>
          </a:xfrm>
          <a:prstGeom prst="rect">
            <a:avLst/>
          </a:prstGeom>
          <a:noFill/>
        </p:spPr>
      </p:pic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WWW.alfakepzo.hu </a:t>
            </a:r>
            <a:endParaRPr lang="hu-HU"/>
          </a:p>
        </p:txBody>
      </p:sp>
      <p:pic>
        <p:nvPicPr>
          <p:cNvPr id="10" name="Picture 8" descr="WBL logo LEGNÉPSZERŰBB ver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"/>
            <a:ext cx="1440159" cy="153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Objektív minőség</a:t>
            </a:r>
          </a:p>
        </p:txBody>
      </p:sp>
      <p:pic>
        <p:nvPicPr>
          <p:cNvPr id="4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AMSUNG\Pictures\holland_logo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14818"/>
            <a:ext cx="3744416" cy="2088232"/>
          </a:xfrm>
          <a:prstGeom prst="rect">
            <a:avLst/>
          </a:prstGeom>
          <a:noFill/>
        </p:spPr>
      </p:pic>
      <p:pic>
        <p:nvPicPr>
          <p:cNvPr id="1027" name="Picture 3" descr="C:\Users\SAMSUNG\Pictures\váratlan pof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57552" y="1285860"/>
            <a:ext cx="7632848" cy="4554066"/>
          </a:xfrm>
          <a:prstGeom prst="rect">
            <a:avLst/>
          </a:prstGeom>
          <a:noFill/>
        </p:spPr>
      </p:pic>
      <p:pic>
        <p:nvPicPr>
          <p:cNvPr id="1028" name="Picture 4" descr="C:\Users\SAMSUNG\Pictures\Mónika-show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357298"/>
            <a:ext cx="3979986" cy="2808312"/>
          </a:xfrm>
          <a:prstGeom prst="rect">
            <a:avLst/>
          </a:prstGeom>
          <a:noFill/>
        </p:spPr>
      </p:pic>
      <p:pic>
        <p:nvPicPr>
          <p:cNvPr id="9" name="Picture 8" descr="WBL logo LEGNÉPSZERŰBB vers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1"/>
            <a:ext cx="1368151" cy="146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5877272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err="1" smtClean="0"/>
              <a:t>Work-based</a:t>
            </a:r>
            <a:r>
              <a:rPr lang="hu-HU" b="1" dirty="0" smtClean="0"/>
              <a:t> </a:t>
            </a:r>
            <a:r>
              <a:rPr lang="hu-HU" b="1" dirty="0" err="1" smtClean="0"/>
              <a:t>Learning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 err="1" smtClean="0"/>
              <a:t>in</a:t>
            </a:r>
            <a:r>
              <a:rPr lang="hu-HU" b="1" dirty="0" smtClean="0"/>
              <a:t> CVET projekt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770984" cy="4205064"/>
          </a:xfrm>
        </p:spPr>
        <p:txBody>
          <a:bodyPr>
            <a:normAutofit/>
          </a:bodyPr>
          <a:lstStyle/>
          <a:p>
            <a:r>
              <a:rPr lang="hu-HU" b="1" dirty="0" smtClean="0"/>
              <a:t>Képző feladatai: </a:t>
            </a:r>
          </a:p>
          <a:p>
            <a:pPr lvl="1"/>
            <a:r>
              <a:rPr lang="hu-HU" b="1" dirty="0" smtClean="0"/>
              <a:t>Módszertani kézikönyv összeállításában részt veszünk</a:t>
            </a:r>
          </a:p>
          <a:p>
            <a:pPr lvl="1"/>
            <a:r>
              <a:rPr lang="hu-HU" b="1" dirty="0" smtClean="0"/>
              <a:t>Képzési program összeállítása  </a:t>
            </a:r>
          </a:p>
          <a:p>
            <a:pPr lvl="2"/>
            <a:r>
              <a:rPr lang="hu-HU" b="1" dirty="0" smtClean="0"/>
              <a:t>Húskészítmény-gyártó OKJ-s képzés</a:t>
            </a:r>
          </a:p>
          <a:p>
            <a:pPr lvl="1"/>
            <a:r>
              <a:rPr lang="hu-HU" b="1" dirty="0" smtClean="0"/>
              <a:t>Képzés lebonyolítása </a:t>
            </a:r>
          </a:p>
          <a:p>
            <a:pPr lvl="1"/>
            <a:r>
              <a:rPr lang="hu-HU" b="1" dirty="0" smtClean="0"/>
              <a:t>Tesztelések elkészítése</a:t>
            </a:r>
          </a:p>
          <a:p>
            <a:pPr lvl="1"/>
            <a:r>
              <a:rPr lang="hu-HU" b="1" dirty="0" smtClean="0"/>
              <a:t>Tesztelések kiértékelése</a:t>
            </a:r>
          </a:p>
          <a:p>
            <a:pPr lvl="1"/>
            <a:r>
              <a:rPr lang="hu-HU" b="1" dirty="0" smtClean="0"/>
              <a:t>Projekt népszerűsítése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500702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SAMSUNG\Pictures\hen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1916832"/>
            <a:ext cx="2819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904656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EQAVET minőségbiztosítás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pic>
        <p:nvPicPr>
          <p:cNvPr id="6" name="Picture 3" descr="C:\Users\HP.HP-PC\Pictures\védje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15888"/>
            <a:ext cx="13684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WBL logo LEGNÉPSZERŰBB ver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0"/>
            <a:ext cx="1656184" cy="15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643578"/>
            <a:ext cx="4536504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01 - Desig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201622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02 - Improv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77281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03 - Respon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772816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04 - Communicate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789040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05 - Train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378904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06 - Assess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861048"/>
            <a:ext cx="223224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zövegdoboz 14"/>
          <p:cNvSpPr txBox="1"/>
          <p:nvPr/>
        </p:nvSpPr>
        <p:spPr>
          <a:xfrm>
            <a:off x="611560" y="292494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Tervezés</a:t>
            </a:r>
            <a:endParaRPr lang="hu-HU" sz="28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275856" y="285293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Fejlesztés</a:t>
            </a:r>
            <a:endParaRPr lang="hu-HU" sz="28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156176" y="285293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Reakció</a:t>
            </a:r>
            <a:endParaRPr lang="hu-HU" sz="28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539552" y="4869160"/>
            <a:ext cx="23042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Kommunikáció</a:t>
            </a:r>
            <a:endParaRPr lang="hu-HU" sz="26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419872" y="494116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Felkészítés</a:t>
            </a:r>
            <a:endParaRPr lang="hu-HU" sz="28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228184" y="479715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Értékelés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329</Words>
  <Application>Microsoft Office PowerPoint</Application>
  <PresentationFormat>Diavetítés a képernyőre (4:3 oldalarány)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Work-based Learning in CVET   Az ALFA KISOSZ Érdekvédő és Képző Egyesület szerepe a projekt megvalósításában</vt:lpstr>
      <vt:lpstr>Alfaképző KISOSZ alapítva 1904 </vt:lpstr>
      <vt:lpstr>3. dia</vt:lpstr>
      <vt:lpstr>Humán erőforrás</vt:lpstr>
      <vt:lpstr>Az Unió Lehetőség és kihívás</vt:lpstr>
      <vt:lpstr>Minőségi képzés</vt:lpstr>
      <vt:lpstr>Objektív minőség</vt:lpstr>
      <vt:lpstr>Work-based Learning  in CVET projekt </vt:lpstr>
      <vt:lpstr>EQAVET minőségbiztosítás </vt:lpstr>
      <vt:lpstr>Újdonság  </vt:lpstr>
      <vt:lpstr>Újdonság</vt:lpstr>
      <vt:lpstr>Újdonság </vt:lpstr>
      <vt:lpstr>Újdonság</vt:lpstr>
      <vt:lpstr>Újdonság </vt:lpstr>
      <vt:lpstr>Újdonság</vt:lpstr>
      <vt:lpstr>Soufflearning</vt:lpstr>
      <vt:lpstr>Tessedik Sámuel</vt:lpstr>
      <vt:lpstr>18.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Alfa KISOSZ Érdekvédő és Képző Egyesület</dc:title>
  <dc:creator>SAMSUNG</dc:creator>
  <cp:lastModifiedBy>Oroszné Kovács Enikő</cp:lastModifiedBy>
  <cp:revision>108</cp:revision>
  <dcterms:created xsi:type="dcterms:W3CDTF">2016-01-23T10:38:34Z</dcterms:created>
  <dcterms:modified xsi:type="dcterms:W3CDTF">2016-11-11T08:09:01Z</dcterms:modified>
</cp:coreProperties>
</file>