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" pitchFamily="34" charset="0"/>
      <p:regular r:id="rId13"/>
      <p:bold r:id="rId14"/>
      <p:italic r:id="rId15"/>
      <p:boldItalic r:id="rId16"/>
    </p:embeddedFont>
    <p:embeddedFont>
      <p:font typeface="Arim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erkshire Swash" charset="0"/>
      <p:regular r:id="rId25"/>
    </p:embeddedFont>
    <p:embeddedFont>
      <p:font typeface="Josefin Sans Bold" charset="-18"/>
      <p:regular r:id="rId26"/>
      <p:italic r:id="rId27"/>
    </p:embeddedFont>
    <p:embeddedFont>
      <p:font typeface="Josefin Sans Regular" charset="-18"/>
      <p:regular r:id="rId28"/>
      <p:bold r:id="rId29"/>
      <p:italic r:id="rId30"/>
      <p:boldItalic r:id="rId31"/>
    </p:embeddedFont>
    <p:embeddedFont>
      <p:font typeface="Lato Heavy" charset="0"/>
      <p:regular r:id="rId32"/>
      <p:bold r:id="rId33"/>
      <p:italic r:id="rId34"/>
      <p:boldItalic r:id="rId35"/>
    </p:embeddedFont>
    <p:embeddedFont>
      <p:font typeface="Lato" charset="-18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 varScale="1">
        <p:scale>
          <a:sx n="77" d="100"/>
          <a:sy n="77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215" y="111512"/>
            <a:ext cx="12700453" cy="10021113"/>
            <a:chOff x="0" y="-57151"/>
            <a:chExt cx="16933938" cy="13361484"/>
          </a:xfrm>
        </p:grpSpPr>
        <p:sp>
          <p:nvSpPr>
            <p:cNvPr id="3" name="TextBox 3"/>
            <p:cNvSpPr txBox="1"/>
            <p:nvPr/>
          </p:nvSpPr>
          <p:spPr>
            <a:xfrm>
              <a:off x="0" y="2335705"/>
              <a:ext cx="16933938" cy="4779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00"/>
                </a:lnSpc>
              </a:pPr>
              <a:r>
                <a:rPr lang="en-US" sz="4790" b="1">
                  <a:solidFill>
                    <a:srgbClr val="273755"/>
                  </a:solidFill>
                  <a:latin typeface="Open Sans"/>
                </a:rPr>
                <a:t>Határokon átnyúló hálózat a szakmai karrierfejlesztés támogatására a határmenti térségben</a:t>
              </a:r>
            </a:p>
            <a:p>
              <a:pPr algn="l">
                <a:lnSpc>
                  <a:spcPts val="5700"/>
                </a:lnSpc>
              </a:pPr>
              <a:r>
                <a:rPr lang="en-US" sz="4790" b="0">
                  <a:solidFill>
                    <a:srgbClr val="273755"/>
                  </a:solidFill>
                  <a:latin typeface="Open Sans"/>
                </a:rPr>
                <a:t>ROHU331</a:t>
              </a:r>
            </a:p>
            <a:p>
              <a:pPr algn="l">
                <a:lnSpc>
                  <a:spcPts val="5700"/>
                </a:lnSpc>
              </a:pPr>
              <a:r>
                <a:rPr lang="en-US" sz="4790" b="0">
                  <a:solidFill>
                    <a:srgbClr val="273755"/>
                  </a:solidFill>
                  <a:latin typeface="Open Sans"/>
                </a:rPr>
                <a:t>NYITÓRENDEZVÉNY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1"/>
              <a:ext cx="15188653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0"/>
                </a:lnSpc>
              </a:pPr>
              <a:r>
                <a:rPr lang="en-US" sz="3421" b="1" spc="71" dirty="0">
                  <a:solidFill>
                    <a:srgbClr val="273755"/>
                  </a:solidFill>
                  <a:latin typeface="Open Sans"/>
                </a:rPr>
                <a:t>INTERREG  V-A </a:t>
              </a:r>
              <a:r>
                <a:rPr lang="en-US" sz="3421" b="1" spc="71" dirty="0" smtClean="0">
                  <a:solidFill>
                    <a:srgbClr val="273755"/>
                  </a:solidFill>
                  <a:latin typeface="Open Sans"/>
                </a:rPr>
                <a:t>ROMÁNIA</a:t>
              </a:r>
              <a:r>
                <a:rPr lang="hu-HU" sz="3421" b="1" spc="71" dirty="0" smtClean="0">
                  <a:solidFill>
                    <a:srgbClr val="273755"/>
                  </a:solidFill>
                  <a:latin typeface="Open Sans"/>
                </a:rPr>
                <a:t>-</a:t>
              </a:r>
              <a:r>
                <a:rPr lang="en-US" sz="3421" b="1" spc="71" dirty="0" smtClean="0">
                  <a:solidFill>
                    <a:srgbClr val="273755"/>
                  </a:solidFill>
                  <a:latin typeface="Open Sans"/>
                </a:rPr>
                <a:t>MAGYARORSZÁG </a:t>
              </a:r>
              <a:r>
                <a:rPr lang="en-US" sz="3421" b="1" spc="71" dirty="0">
                  <a:solidFill>
                    <a:srgbClr val="273755"/>
                  </a:solidFill>
                  <a:latin typeface="Open Sans"/>
                </a:rPr>
                <a:t>PROGRAM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88913"/>
              <a:ext cx="13658702" cy="371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1"/>
                </a:lnSpc>
              </a:pPr>
              <a:r>
                <a:rPr lang="en-US" sz="3193" b="1">
                  <a:solidFill>
                    <a:srgbClr val="273755"/>
                  </a:solidFill>
                  <a:latin typeface="Open Sans"/>
                </a:rPr>
                <a:t>Pántya Imre</a:t>
              </a:r>
            </a:p>
            <a:p>
              <a:pPr algn="l">
                <a:lnSpc>
                  <a:spcPts val="4471"/>
                </a:lnSpc>
              </a:pPr>
              <a:r>
                <a:rPr lang="en-US" sz="3193">
                  <a:solidFill>
                    <a:srgbClr val="273755"/>
                  </a:solidFill>
                  <a:latin typeface="Open Sans"/>
                </a:rPr>
                <a:t>főosztályvezető</a:t>
              </a:r>
            </a:p>
            <a:p>
              <a:pPr algn="l">
                <a:lnSpc>
                  <a:spcPts val="4471"/>
                </a:lnSpc>
              </a:pPr>
              <a:r>
                <a:rPr lang="en-US" sz="3193" b="1">
                  <a:solidFill>
                    <a:srgbClr val="273755"/>
                  </a:solidFill>
                  <a:latin typeface="Open Sans"/>
                </a:rPr>
                <a:t>Békés Megyei Kormányhivatal</a:t>
              </a:r>
            </a:p>
            <a:p>
              <a:pPr algn="l">
                <a:lnSpc>
                  <a:spcPts val="4471"/>
                </a:lnSpc>
              </a:pPr>
              <a:r>
                <a:rPr lang="en-US" sz="3193">
                  <a:solidFill>
                    <a:srgbClr val="273755"/>
                  </a:solidFill>
                  <a:latin typeface="Open Sans"/>
                </a:rPr>
                <a:t>Társadalombiztosítási és Foglalkoztatási Főosztály</a:t>
              </a:r>
            </a:p>
            <a:p>
              <a:pPr algn="l">
                <a:lnSpc>
                  <a:spcPts val="4471"/>
                </a:lnSpc>
              </a:pPr>
              <a:r>
                <a:rPr lang="en-US" sz="3193">
                  <a:solidFill>
                    <a:srgbClr val="273755"/>
                  </a:solidFill>
                  <a:latin typeface="Open Sans"/>
                </a:rPr>
                <a:t>Békéscsaba, 2019. július 5.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8296177"/>
              <a:ext cx="6215219" cy="278948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alphaModFix amt="83000"/>
          </a:blip>
          <a:srcRect l="8951" r="8951" b="6657"/>
          <a:stretch>
            <a:fillRect/>
          </a:stretch>
        </p:blipFill>
        <p:spPr>
          <a:xfrm>
            <a:off x="9687388" y="3771900"/>
            <a:ext cx="8600611" cy="6515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931124" y="9717335"/>
            <a:ext cx="335687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Arimo"/>
              </a:rPr>
              <a:t>www. interreg-rohu.eu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46624" y="154375"/>
            <a:ext cx="6108740" cy="13973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55364" y="154375"/>
            <a:ext cx="2132636" cy="10663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517657" y="9841757"/>
            <a:ext cx="4155263" cy="290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 t="8910" b="8910"/>
          <a:stretch>
            <a:fillRect/>
          </a:stretch>
        </p:blipFill>
        <p:spPr>
          <a:xfrm>
            <a:off x="329806" y="336829"/>
            <a:ext cx="17628389" cy="96133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30569" y="3296849"/>
            <a:ext cx="12630444" cy="6739623"/>
            <a:chOff x="0" y="0"/>
            <a:chExt cx="16840592" cy="8986164"/>
          </a:xfrm>
        </p:grpSpPr>
        <p:sp>
          <p:nvSpPr>
            <p:cNvPr id="4" name="TextBox 4"/>
            <p:cNvSpPr txBox="1"/>
            <p:nvPr/>
          </p:nvSpPr>
          <p:spPr>
            <a:xfrm>
              <a:off x="0" y="983973"/>
              <a:ext cx="16840592" cy="8002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Open Sans"/>
                </a:rPr>
                <a:t>MÓDSZERTANI KÉZIKÖNYV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- </a:t>
              </a: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közel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2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évtized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alatt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felhalmozódott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módszertani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-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és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szakmai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ismeret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kézikönyve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korszerű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,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alkalmazható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formában</a:t>
              </a:r>
              <a:endParaRPr lang="en-US" sz="2800" dirty="0">
                <a:solidFill>
                  <a:srgbClr val="273755"/>
                </a:solidFill>
                <a:latin typeface="Open Sans"/>
              </a:endParaRPr>
            </a:p>
            <a:p>
              <a:pPr algn="ctr">
                <a:lnSpc>
                  <a:spcPts val="3919"/>
                </a:lnSpc>
              </a:pPr>
              <a:endParaRPr dirty="0"/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Open Sans"/>
                </a:rPr>
                <a:t>KÉPZÉSI ANYAG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- a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kézikönyv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átadásáról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,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tartalmi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elemeinek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a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gyakorlatba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való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átvezetés</a:t>
              </a:r>
              <a:r>
                <a:rPr lang="hu-HU" sz="2800" dirty="0" smtClean="0">
                  <a:solidFill>
                    <a:srgbClr val="273755"/>
                  </a:solidFill>
                  <a:latin typeface="Open Sans"/>
                </a:rPr>
                <a:t>é</a:t>
              </a: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ről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, a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partnerek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felkészítéséről</a:t>
              </a: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,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megvalósításáról</a:t>
              </a:r>
              <a:endParaRPr lang="en-US" sz="2800" dirty="0">
                <a:solidFill>
                  <a:srgbClr val="273755"/>
                </a:solidFill>
                <a:latin typeface="Open Sans"/>
              </a:endParaRPr>
            </a:p>
            <a:p>
              <a:pPr algn="ctr">
                <a:lnSpc>
                  <a:spcPts val="3919"/>
                </a:lnSpc>
              </a:pPr>
              <a:endParaRPr dirty="0"/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Open Sans"/>
                </a:rPr>
                <a:t>2 DB WORKSHOP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- </a:t>
              </a:r>
              <a:r>
                <a:rPr lang="hu-HU" sz="2800" dirty="0" smtClean="0">
                  <a:solidFill>
                    <a:srgbClr val="273755"/>
                  </a:solidFill>
                  <a:latin typeface="Open Sans"/>
                </a:rPr>
                <a:t>a projekt partnerek </a:t>
              </a:r>
              <a:r>
                <a:rPr lang="en-US" sz="2800" dirty="0" err="1" smtClean="0">
                  <a:solidFill>
                    <a:srgbClr val="273755"/>
                  </a:solidFill>
                  <a:latin typeface="Open Sans"/>
                </a:rPr>
                <a:t>szakembere</a:t>
              </a:r>
              <a:r>
                <a:rPr lang="hu-HU" sz="2800" dirty="0" err="1" smtClean="0">
                  <a:solidFill>
                    <a:srgbClr val="273755"/>
                  </a:solidFill>
                  <a:latin typeface="Open Sans"/>
                </a:rPr>
                <a:t>inek</a:t>
              </a:r>
              <a:r>
                <a:rPr lang="en-US" sz="28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800" dirty="0" err="1">
                  <a:solidFill>
                    <a:srgbClr val="273755"/>
                  </a:solidFill>
                  <a:latin typeface="Open Sans"/>
                </a:rPr>
                <a:t>felkészítése</a:t>
              </a:r>
              <a:endParaRPr lang="en-US" sz="2800" dirty="0">
                <a:solidFill>
                  <a:srgbClr val="273755"/>
                </a:solidFill>
                <a:latin typeface="Open Sans"/>
              </a:endParaRPr>
            </a:p>
            <a:p>
              <a:pPr algn="ctr">
                <a:lnSpc>
                  <a:spcPts val="3919"/>
                </a:lnSpc>
              </a:pPr>
              <a:endParaRPr dirty="0"/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273755"/>
                  </a:solidFill>
                  <a:latin typeface="Open Sans"/>
                </a:rPr>
                <a:t> 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5695882" y="0"/>
              <a:ext cx="5448828" cy="244551"/>
            </a:xfrm>
            <a:prstGeom prst="rect">
              <a:avLst/>
            </a:prstGeom>
            <a:solidFill>
              <a:srgbClr val="F9FC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" y="9245628"/>
            <a:ext cx="18287999" cy="1041372"/>
            <a:chOff x="0" y="0"/>
            <a:chExt cx="25311739" cy="186659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787539" y="446985"/>
              <a:ext cx="1797886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0235" y="773883"/>
            <a:ext cx="6739868" cy="4254221"/>
            <a:chOff x="0" y="0"/>
            <a:chExt cx="8986490" cy="56722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04775"/>
              <a:ext cx="8986490" cy="347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b="1">
                  <a:solidFill>
                    <a:srgbClr val="273755"/>
                  </a:solidFill>
                  <a:latin typeface="Open Sans"/>
                </a:rPr>
                <a:t>Pályaválasztási Vásárral kapcsolatos tevékenységek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974218"/>
              <a:ext cx="821815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4020391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1" y="1943101"/>
            <a:ext cx="9753600" cy="12349535"/>
            <a:chOff x="-170912" y="-1016820"/>
            <a:chExt cx="13004799" cy="16466045"/>
          </a:xfrm>
        </p:grpSpPr>
        <p:sp>
          <p:nvSpPr>
            <p:cNvPr id="3" name="TextBox 3"/>
            <p:cNvSpPr txBox="1"/>
            <p:nvPr/>
          </p:nvSpPr>
          <p:spPr>
            <a:xfrm>
              <a:off x="-170912" y="-1016820"/>
              <a:ext cx="13004799" cy="16466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669"/>
                </a:lnSpc>
              </a:pPr>
              <a:r>
                <a:rPr lang="en-US" sz="7621" b="1" dirty="0" err="1">
                  <a:solidFill>
                    <a:srgbClr val="273755"/>
                  </a:solidFill>
                  <a:latin typeface="Open Sans"/>
                </a:rPr>
                <a:t>Megtisztelő</a:t>
              </a:r>
              <a:r>
                <a:rPr lang="en-US" sz="7621" b="1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7621" b="1" dirty="0" err="1">
                  <a:solidFill>
                    <a:srgbClr val="273755"/>
                  </a:solidFill>
                  <a:latin typeface="Open Sans"/>
                </a:rPr>
                <a:t>figyelmüket</a:t>
              </a:r>
              <a:r>
                <a:rPr lang="en-US" sz="7621" b="1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7621" b="1" dirty="0" err="1">
                  <a:solidFill>
                    <a:srgbClr val="273755"/>
                  </a:solidFill>
                  <a:latin typeface="Open Sans"/>
                </a:rPr>
                <a:t>köszönöm</a:t>
              </a:r>
              <a:r>
                <a:rPr lang="en-US" sz="7621" b="1" dirty="0" smtClean="0">
                  <a:solidFill>
                    <a:srgbClr val="273755"/>
                  </a:solidFill>
                  <a:latin typeface="Open Sans"/>
                </a:rPr>
                <a:t>!</a:t>
              </a:r>
              <a:r>
                <a:rPr lang="hu-HU" sz="8000" dirty="0" smtClean="0"/>
                <a:t> </a:t>
              </a:r>
            </a:p>
            <a:p>
              <a:pPr>
                <a:lnSpc>
                  <a:spcPts val="10669"/>
                </a:lnSpc>
              </a:pPr>
              <a:endParaRPr lang="hu-HU" sz="2000" dirty="0" smtClean="0"/>
            </a:p>
            <a:p>
              <a:pPr>
                <a:lnSpc>
                  <a:spcPts val="10669"/>
                </a:lnSpc>
              </a:pPr>
              <a:endParaRPr lang="hu-HU" sz="2000" i="1" dirty="0" smtClean="0"/>
            </a:p>
            <a:p>
              <a:pPr>
                <a:lnSpc>
                  <a:spcPts val="10669"/>
                </a:lnSpc>
              </a:pPr>
              <a:endParaRPr lang="hu-HU" sz="2000" b="1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10669"/>
                </a:lnSpc>
              </a:pPr>
              <a:endParaRPr lang="hu-HU" sz="7621" b="1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10669"/>
                </a:lnSpc>
              </a:pPr>
              <a:endParaRPr lang="hu-HU" sz="7621" b="1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10669"/>
                </a:lnSpc>
              </a:pPr>
              <a:endParaRPr lang="hu-HU" sz="7621" b="1" dirty="0" smtClean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32287" y="4672778"/>
              <a:ext cx="8305272" cy="372753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"/>
            <a:ext cx="6033087" cy="13876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2358" y="9735860"/>
            <a:ext cx="4691407" cy="328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925800" y="0"/>
            <a:ext cx="2362200" cy="1181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781717" y="9678710"/>
            <a:ext cx="302784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73755"/>
                </a:solidFill>
                <a:latin typeface="Arimo"/>
              </a:rPr>
              <a:t>www. interreg-rohu.eu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562600" y="971550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  <a:latin typeface="Arimo" charset="0"/>
                <a:ea typeface="Arimo" charset="0"/>
                <a:cs typeface="Arimo" charset="0"/>
              </a:rPr>
              <a:t>Jelen </a:t>
            </a: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  <a:latin typeface="Arimo" charset="0"/>
                <a:ea typeface="Arimo" charset="0"/>
                <a:cs typeface="Arimo" charset="0"/>
              </a:rPr>
              <a:t>előadás </a:t>
            </a: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  <a:latin typeface="Arimo" charset="0"/>
                <a:ea typeface="Arimo" charset="0"/>
                <a:cs typeface="Arimo" charset="0"/>
              </a:rPr>
              <a:t>tartalma </a:t>
            </a: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  <a:latin typeface="Arimo" charset="0"/>
                <a:ea typeface="Arimo" charset="0"/>
                <a:cs typeface="Arimo" charset="0"/>
              </a:rPr>
              <a:t>nem feltétlenül tükrözi az Európai Unió hivatalos álláspontját.”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8848" y="1695652"/>
            <a:ext cx="12310304" cy="6895696"/>
            <a:chOff x="0" y="0"/>
            <a:chExt cx="16413739" cy="91942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38806" y="0"/>
              <a:ext cx="854351" cy="206697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8237903" y="0"/>
              <a:ext cx="937030" cy="206697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41483" y="2701095"/>
              <a:ext cx="1573077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273755"/>
                  </a:solidFill>
                  <a:latin typeface="Open Sans"/>
                </a:rPr>
                <a:t>INSPIRÁCIÓ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130617"/>
              <a:ext cx="16413739" cy="2905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273755"/>
                  </a:solidFill>
                  <a:latin typeface="Open Sans"/>
                </a:rPr>
                <a:t>A modern társadalmat nem a több munka, hanem a munkára való jobb felkészítés gazdagítja.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06612" y="8571538"/>
              <a:ext cx="12600515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- KOPÁTSY SÁNDOR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5482456" y="4340309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04496" cy="10287000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4" name="Group 4"/>
          <p:cNvGrpSpPr/>
          <p:nvPr/>
        </p:nvGrpSpPr>
        <p:grpSpPr>
          <a:xfrm>
            <a:off x="8541626" y="2263581"/>
            <a:ext cx="8511309" cy="6562780"/>
            <a:chOff x="0" y="0"/>
            <a:chExt cx="11348412" cy="8750374"/>
          </a:xfrm>
        </p:grpSpPr>
        <p:sp>
          <p:nvSpPr>
            <p:cNvPr id="5" name="TextBox 5"/>
            <p:cNvSpPr txBox="1"/>
            <p:nvPr/>
          </p:nvSpPr>
          <p:spPr>
            <a:xfrm>
              <a:off x="0" y="1020170"/>
              <a:ext cx="1134841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79"/>
                </a:lnSpc>
              </a:pPr>
              <a:r>
                <a:rPr lang="en-US" sz="2200">
                  <a:solidFill>
                    <a:srgbClr val="273755"/>
                  </a:solidFill>
                  <a:latin typeface="Open Sans"/>
                </a:rPr>
                <a:t>amely integrálja a két országban működő pályaválasztáshoz kapcsolódó szolgáltatásokat.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34841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SZAKMAI HÁLÓZAT KIALAKÍTÁSA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094427"/>
              <a:ext cx="1134841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79"/>
                </a:lnSpc>
              </a:pPr>
              <a:r>
                <a:rPr lang="en-US" sz="2200">
                  <a:solidFill>
                    <a:srgbClr val="273755"/>
                  </a:solidFill>
                  <a:latin typeface="Open Sans"/>
                </a:rPr>
                <a:t>a szakképzés, az oktatás, az orientáció és a munkaerő-piaci igények találkozására.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224680"/>
              <a:ext cx="11348412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79"/>
                </a:lnSpc>
              </a:pPr>
              <a:r>
                <a:rPr lang="en-US" sz="2200">
                  <a:solidFill>
                    <a:srgbClr val="273755"/>
                  </a:solidFill>
                  <a:latin typeface="Open Sans"/>
                </a:rPr>
                <a:t>komplex szakmai szolgáltatások biztosítására, legyen szó oktatásról, képzésről, álláskeresésről, munkavállalásról vagy karriertervezésről.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17107"/>
              <a:ext cx="1134841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ERŐFORRÁSOK ÉS KOORDINÁCIÓ BIZTOSÍTÁSA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147360"/>
              <a:ext cx="1134841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TANÁCSADÓ KÖZPONT LÉTREHOZÁSA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0" y="5101359"/>
            <a:ext cx="7797956" cy="518564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23265" y="1790700"/>
            <a:ext cx="4925741" cy="1470558"/>
            <a:chOff x="0" y="0"/>
            <a:chExt cx="6567654" cy="196074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14300"/>
              <a:ext cx="6567654" cy="1245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39"/>
                </a:lnSpc>
              </a:pPr>
              <a:r>
                <a:rPr lang="en-US" sz="5600" b="1">
                  <a:solidFill>
                    <a:srgbClr val="F9FCFF"/>
                  </a:solidFill>
                  <a:latin typeface="Open Sans"/>
                </a:rPr>
                <a:t>Célok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716192"/>
              <a:ext cx="5448828" cy="244551"/>
            </a:xfrm>
            <a:prstGeom prst="rect">
              <a:avLst/>
            </a:prstGeom>
            <a:solidFill>
              <a:srgbClr val="F9FC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9465" y="1908374"/>
            <a:ext cx="4925741" cy="1381023"/>
            <a:chOff x="0" y="0"/>
            <a:chExt cx="6567654" cy="184136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04775"/>
              <a:ext cx="6567654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b="1">
                  <a:solidFill>
                    <a:srgbClr val="273755"/>
                  </a:solidFill>
                  <a:latin typeface="Open Sans"/>
                </a:rPr>
                <a:t>Tevékenységek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596812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7453939" y="149026"/>
            <a:ext cx="4544373" cy="3017815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6" name="AutoShape 6"/>
          <p:cNvSpPr/>
          <p:nvPr/>
        </p:nvSpPr>
        <p:spPr>
          <a:xfrm>
            <a:off x="12714927" y="149026"/>
            <a:ext cx="4544373" cy="3017815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id="7" name="Group 7"/>
          <p:cNvGrpSpPr/>
          <p:nvPr/>
        </p:nvGrpSpPr>
        <p:grpSpPr>
          <a:xfrm>
            <a:off x="8024152" y="1092267"/>
            <a:ext cx="3974161" cy="2074573"/>
            <a:chOff x="0" y="-38100"/>
            <a:chExt cx="5298881" cy="27660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339719"/>
              <a:ext cx="4894988" cy="388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6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298881" cy="1604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79"/>
                </a:lnSpc>
              </a:pPr>
              <a:r>
                <a:rPr lang="en-US" sz="2270" b="1" dirty="0">
                  <a:solidFill>
                    <a:srgbClr val="F9FCFF"/>
                  </a:solidFill>
                  <a:latin typeface="Open Sans"/>
                </a:rPr>
                <a:t>• PÁLYAORIENTÁCIÓS TANÁCSADÓ ÉS MÓDSZERTANI </a:t>
              </a:r>
              <a:r>
                <a:rPr lang="en-US" sz="2270" b="1" dirty="0" smtClean="0">
                  <a:solidFill>
                    <a:srgbClr val="F9FCFF"/>
                  </a:solidFill>
                  <a:latin typeface="Open Sans"/>
                </a:rPr>
                <a:t>KÖZPONT</a:t>
              </a:r>
              <a:endParaRPr lang="en-US" sz="2270" b="1" dirty="0">
                <a:solidFill>
                  <a:srgbClr val="F9FCFF"/>
                </a:solidFill>
                <a:latin typeface="Open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20488" y="1272235"/>
            <a:ext cx="4200090" cy="1743213"/>
            <a:chOff x="0" y="0"/>
            <a:chExt cx="5600120" cy="232428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6031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600120" cy="163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9FCFF"/>
                  </a:solidFill>
                  <a:latin typeface="Open Sans"/>
                </a:rPr>
                <a:t>• KÖZÖS, TÖBBNYELVŰ HONLAP ÉS MOBIL APPLIKÁCIÓ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59793" y="5701893"/>
            <a:ext cx="4200090" cy="2660453"/>
            <a:chOff x="0" y="0"/>
            <a:chExt cx="5600120" cy="354727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129018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370730"/>
              <a:ext cx="5600120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F9FCFF"/>
                  </a:solidFill>
                  <a:latin typeface="Open Sans"/>
                </a:rPr>
                <a:t>•TANÁCSADÓ KISBUSZ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057947" cy="1057947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2379626" y="5701893"/>
            <a:ext cx="4200090" cy="2660453"/>
            <a:chOff x="0" y="0"/>
            <a:chExt cx="5600120" cy="354727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3129018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370730"/>
              <a:ext cx="5600120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F9FCFF"/>
                  </a:solidFill>
                  <a:latin typeface="Open Sans"/>
                </a:rPr>
                <a:t>•INFORMÁCIÓS PONTOK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1057947" cy="1057947"/>
            </a:xfrm>
            <a:prstGeom prst="rect">
              <a:avLst/>
            </a:prstGeom>
          </p:spPr>
        </p:pic>
      </p:grpSp>
      <p:sp>
        <p:nvSpPr>
          <p:cNvPr id="21" name="AutoShape 21"/>
          <p:cNvSpPr/>
          <p:nvPr/>
        </p:nvSpPr>
        <p:spPr>
          <a:xfrm>
            <a:off x="12714927" y="3586022"/>
            <a:ext cx="4544373" cy="3017815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22" name="AutoShape 22"/>
          <p:cNvSpPr/>
          <p:nvPr/>
        </p:nvSpPr>
        <p:spPr>
          <a:xfrm>
            <a:off x="7453939" y="7032120"/>
            <a:ext cx="4544373" cy="3017815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23" name="Group 23"/>
          <p:cNvGrpSpPr/>
          <p:nvPr/>
        </p:nvGrpSpPr>
        <p:grpSpPr>
          <a:xfrm>
            <a:off x="7739045" y="8003936"/>
            <a:ext cx="3974161" cy="1649443"/>
            <a:chOff x="0" y="0"/>
            <a:chExt cx="5298881" cy="219925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810978"/>
              <a:ext cx="4894988" cy="388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6"/>
                </a:lnSpc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298881" cy="1547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79"/>
                </a:lnSpc>
              </a:pPr>
              <a:r>
                <a:rPr lang="en-US" sz="2270" b="1">
                  <a:solidFill>
                    <a:srgbClr val="F9FCFF"/>
                  </a:solidFill>
                  <a:latin typeface="Open Sans"/>
                </a:rPr>
                <a:t>• ÚJ SZAKMÁK - KOMPETENCIA ALAPÚ KÉPZÉSEK BEVEZETÉSE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12714927" y="7032120"/>
            <a:ext cx="4544373" cy="3017815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id="27" name="Group 27"/>
          <p:cNvGrpSpPr/>
          <p:nvPr/>
        </p:nvGrpSpPr>
        <p:grpSpPr>
          <a:xfrm>
            <a:off x="13059210" y="8003936"/>
            <a:ext cx="4200090" cy="1743213"/>
            <a:chOff x="0" y="0"/>
            <a:chExt cx="5600120" cy="232428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906031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600120" cy="163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9FCFF"/>
                  </a:solidFill>
                  <a:latin typeface="Open Sans"/>
                </a:rPr>
                <a:t>• PÁLYAVÁLASZTÁSI VÁSÁRRAL KAPCSOLATOS TEVÉKENYSÉGEK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>
            <a:off x="7453939" y="3634592"/>
            <a:ext cx="4544373" cy="3017815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id="31" name="Group 31"/>
          <p:cNvGrpSpPr/>
          <p:nvPr/>
        </p:nvGrpSpPr>
        <p:grpSpPr>
          <a:xfrm>
            <a:off x="13059210" y="4796880"/>
            <a:ext cx="4200090" cy="905013"/>
            <a:chOff x="0" y="0"/>
            <a:chExt cx="5600120" cy="1206684"/>
          </a:xfrm>
        </p:grpSpPr>
        <p:sp>
          <p:nvSpPr>
            <p:cNvPr id="32" name="TextBox 32"/>
            <p:cNvSpPr txBox="1"/>
            <p:nvPr/>
          </p:nvSpPr>
          <p:spPr>
            <a:xfrm>
              <a:off x="0" y="788431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560012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9FCFF"/>
                  </a:solidFill>
                  <a:latin typeface="Open Sans"/>
                </a:rPr>
                <a:t>• INFORMÁCIÓS PONTOK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798222" y="4796880"/>
            <a:ext cx="4200090" cy="905013"/>
            <a:chOff x="0" y="0"/>
            <a:chExt cx="5600120" cy="1206684"/>
          </a:xfrm>
        </p:grpSpPr>
        <p:sp>
          <p:nvSpPr>
            <p:cNvPr id="35" name="TextBox 35"/>
            <p:cNvSpPr txBox="1"/>
            <p:nvPr/>
          </p:nvSpPr>
          <p:spPr>
            <a:xfrm>
              <a:off x="0" y="788431"/>
              <a:ext cx="517326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560012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9FCFF"/>
                  </a:solidFill>
                  <a:latin typeface="Open Sans"/>
                </a:rPr>
                <a:t>•TANÁCSADÓI KISBUSZ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435862" cy="136640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65000"/>
            </a:blip>
            <a:srcRect l="10623" r="10623"/>
            <a:stretch>
              <a:fillRect/>
            </a:stretch>
          </p:blipFill>
          <p:spPr>
            <a:xfrm>
              <a:off x="8314621" y="0"/>
              <a:ext cx="16121241" cy="1366405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65000"/>
            </a:blip>
            <a:srcRect l="30348" r="30348"/>
            <a:stretch>
              <a:fillRect/>
            </a:stretch>
          </p:blipFill>
          <p:spPr>
            <a:xfrm>
              <a:off x="0" y="0"/>
              <a:ext cx="8060621" cy="13664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9753600" y="266700"/>
            <a:ext cx="8165151" cy="10020300"/>
            <a:chOff x="-73763" y="-187924"/>
            <a:chExt cx="10886868" cy="13360399"/>
          </a:xfrm>
        </p:grpSpPr>
        <p:sp>
          <p:nvSpPr>
            <p:cNvPr id="6" name="AutoShape 6"/>
            <p:cNvSpPr/>
            <p:nvPr/>
          </p:nvSpPr>
          <p:spPr>
            <a:xfrm>
              <a:off x="-73763" y="-187924"/>
              <a:ext cx="10886868" cy="12577007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50237" y="2400296"/>
              <a:ext cx="7319955" cy="10772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Open Sans"/>
                </a:rPr>
                <a:t>KÖZPONT</a:t>
              </a:r>
            </a:p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-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Békéscsaba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,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Árpád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sor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2.</a:t>
              </a:r>
            </a:p>
            <a:p>
              <a:pPr>
                <a:lnSpc>
                  <a:spcPts val="3006"/>
                </a:lnSpc>
              </a:pP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-</a:t>
              </a: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alapterület: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272 m</a:t>
              </a:r>
              <a:r>
                <a:rPr lang="en-US" sz="2147" baseline="30000" dirty="0">
                  <a:solidFill>
                    <a:srgbClr val="F9FCFF"/>
                  </a:solidFill>
                  <a:latin typeface="Open Sans"/>
                </a:rPr>
                <a:t>2</a:t>
              </a:r>
            </a:p>
            <a:p>
              <a:pPr>
                <a:lnSpc>
                  <a:spcPts val="3006"/>
                </a:lnSpc>
              </a:pP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- 3  db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tanácsadó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terem</a:t>
              </a:r>
              <a:endParaRPr lang="en-US" sz="2147" dirty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1 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db 30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fős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oktatót</a:t>
              </a: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e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rem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a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legkorszerűbb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információtechnológiai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eszközökkel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5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fő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tanácsadó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Open Sans"/>
                </a:rPr>
                <a:t>SZOLGÁLTATÁSOK</a:t>
              </a:r>
              <a:endParaRPr lang="en-US" sz="2147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egyéni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tanácsadások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csoportfoglalkozások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,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tréningek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,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hu-HU" sz="500" dirty="0" smtClean="0">
                  <a:solidFill>
                    <a:srgbClr val="F9FCFF"/>
                  </a:solidFill>
                  <a:latin typeface="Open Sans"/>
                </a:rPr>
                <a:t>   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előadások</a:t>
              </a:r>
              <a:endParaRPr lang="en-US" sz="2147" dirty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önismereti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és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tájékozódást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segítő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orientáló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számítógépes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programok</a:t>
              </a:r>
              <a:endParaRPr lang="en-US" sz="2147" dirty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-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virtuális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kávézó</a:t>
              </a:r>
              <a:endParaRPr lang="en-US" sz="2147" dirty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-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rendszeres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webináriumok</a:t>
              </a:r>
              <a:endParaRPr lang="en-US" sz="2147" dirty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r>
                <a:rPr lang="hu-HU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asztali</a:t>
              </a:r>
              <a:r>
                <a:rPr lang="en-US" sz="2147" dirty="0" smtClean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és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>
                  <a:solidFill>
                    <a:srgbClr val="F9FCFF"/>
                  </a:solidFill>
                  <a:latin typeface="Open Sans"/>
                </a:rPr>
                <a:t>digitális</a:t>
              </a:r>
              <a:r>
                <a:rPr lang="en-US" sz="2147" dirty="0">
                  <a:solidFill>
                    <a:srgbClr val="F9FCFF"/>
                  </a:solidFill>
                  <a:latin typeface="Open Sans"/>
                </a:rPr>
                <a:t> </a:t>
              </a:r>
              <a:r>
                <a:rPr lang="en-US" sz="2147" dirty="0" err="1" smtClean="0">
                  <a:solidFill>
                    <a:srgbClr val="F9FCFF"/>
                  </a:solidFill>
                  <a:latin typeface="Open Sans"/>
                </a:rPr>
                <a:t>játékok</a:t>
              </a: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  <a:buFontTx/>
                <a:buChar char="-"/>
              </a:pPr>
              <a:endParaRPr lang="hu-HU" sz="2147" dirty="0" smtClean="0">
                <a:solidFill>
                  <a:srgbClr val="F9FCFF"/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r>
                <a:rPr lang="hu-HU" sz="2147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Open Sans"/>
                </a:rPr>
                <a:t>TANÁCSADÓK KÉPZÉSE</a:t>
              </a:r>
              <a:endParaRPr lang="en-US" sz="2147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/>
              </a:endParaRPr>
            </a:p>
            <a:p>
              <a:pPr>
                <a:lnSpc>
                  <a:spcPts val="3006"/>
                </a:lnSpc>
              </a:pPr>
              <a:endParaRPr dirty="0"/>
            </a:p>
            <a:p>
              <a:pPr>
                <a:lnSpc>
                  <a:spcPts val="3006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40637" y="116876"/>
              <a:ext cx="8014815" cy="212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80"/>
                </a:lnSpc>
              </a:pPr>
              <a:r>
                <a:rPr lang="en-US" sz="3057" b="1" dirty="0">
                  <a:solidFill>
                    <a:srgbClr val="F9FCFF"/>
                  </a:solidFill>
                  <a:latin typeface="Open Sans"/>
                </a:rPr>
                <a:t>PÁLYAORIENTÁCIÓS, TANÁCSADÓ ÉS MÓDSZERTANI KÖZPONT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rcRect t="30905" b="24655"/>
          <a:stretch>
            <a:fillRect/>
          </a:stretch>
        </p:blipFill>
        <p:spPr>
          <a:xfrm>
            <a:off x="1" y="7107272"/>
            <a:ext cx="18288000" cy="31797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6739868" cy="4816196"/>
            <a:chOff x="0" y="0"/>
            <a:chExt cx="8986490" cy="642159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8986490" cy="347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 b="1">
                  <a:solidFill>
                    <a:srgbClr val="273755"/>
                  </a:solidFill>
                  <a:latin typeface="Open Sans"/>
                </a:rPr>
                <a:t>Közös, többnyelvű honlap és mobil applikáció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74218"/>
              <a:ext cx="8218154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273755"/>
                  </a:solidFill>
                  <a:latin typeface="Open Sans"/>
                </a:rPr>
                <a:t>MAGYAR-ROMÁN-ANGOL NYELVEN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020391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768568" y="220939"/>
            <a:ext cx="10304903" cy="672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8AABCA"/>
                </a:solidFill>
                <a:latin typeface="Open Sans"/>
              </a:rPr>
              <a:t>HONLAP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munkavállalási, álláskeresési és pályaválasztási információk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szakmabemutató filmek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kérdőívek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foglalkozás leírások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munkaerő-piaci információk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online tanácsadás és helpdesk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önéletrajz-varázsló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álláslista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hírlevél</a:t>
            </a:r>
          </a:p>
          <a:p>
            <a:pPr algn="just">
              <a:lnSpc>
                <a:spcPts val="3360"/>
              </a:lnSpc>
            </a:pPr>
            <a:endParaRPr/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8AABCA"/>
                </a:solidFill>
                <a:latin typeface="Open Sans"/>
              </a:rPr>
              <a:t>APPLIKÁCIÓ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honlap funkcióit segíti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helymeghatározás és útvonaltervezés</a:t>
            </a:r>
          </a:p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273755"/>
                </a:solidFill>
                <a:latin typeface="Open Sans"/>
              </a:rPr>
              <a:t>- bizonyos tartalmak offline módon is elérhetőek</a:t>
            </a:r>
          </a:p>
          <a:p>
            <a:pPr algn="just">
              <a:lnSpc>
                <a:spcPts val="294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182100"/>
            <a:ext cx="18288000" cy="1104900"/>
            <a:chOff x="0" y="0"/>
            <a:chExt cx="25311739" cy="1866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81634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6024008" y="3170437"/>
            <a:ext cx="3047586" cy="5415918"/>
            <a:chOff x="0" y="0"/>
            <a:chExt cx="4063448" cy="7221222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670428"/>
              <a:ext cx="4063448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"/>
                </a:rPr>
                <a:t>ÉVI 40 DB KITELEPÜLÉS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70378"/>
              <a:ext cx="3750423" cy="4650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buFontTx/>
                <a:buChar char="-"/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megyei</a:t>
              </a:r>
            </a:p>
            <a:p>
              <a:pPr algn="l">
                <a:lnSpc>
                  <a:spcPts val="3359"/>
                </a:lnSpc>
              </a:pPr>
              <a:r>
                <a:rPr lang="hu-HU" sz="28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rendezvények,</a:t>
              </a: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fesztiválok,</a:t>
              </a: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vásárok</a:t>
              </a:r>
            </a:p>
            <a:p>
              <a:pPr algn="l">
                <a:lnSpc>
                  <a:spcPts val="3359"/>
                </a:lnSpc>
                <a:buFontTx/>
                <a:buChar char="-"/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évi</a:t>
              </a:r>
              <a:r>
                <a:rPr lang="en-US" sz="24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400" dirty="0">
                  <a:solidFill>
                    <a:srgbClr val="273755"/>
                  </a:solidFill>
                  <a:latin typeface="Open Sans"/>
                </a:rPr>
                <a:t>1 db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ifjúsági</a:t>
              </a:r>
              <a:endParaRPr lang="hu-HU" sz="24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fesztivál</a:t>
              </a:r>
              <a:endParaRPr lang="hu-HU" sz="24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határmenti</a:t>
              </a:r>
              <a:endParaRPr lang="hu-HU" sz="24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településen</a:t>
              </a:r>
              <a:endParaRPr lang="en-US" sz="24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046373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11" name="Group 11"/>
          <p:cNvGrpSpPr/>
          <p:nvPr/>
        </p:nvGrpSpPr>
        <p:grpSpPr>
          <a:xfrm>
            <a:off x="10046373" y="3170437"/>
            <a:ext cx="3047586" cy="2237843"/>
            <a:chOff x="0" y="0"/>
            <a:chExt cx="4063448" cy="298379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670428"/>
              <a:ext cx="406344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"/>
                </a:rPr>
                <a:t>9 JÁRÁSBAN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821078"/>
              <a:ext cx="3750423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buFontTx/>
                <a:buChar char="-"/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járási</a:t>
              </a:r>
              <a:r>
                <a:rPr lang="en-US" sz="24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tanácsadók</a:t>
              </a:r>
              <a:endParaRPr lang="hu-HU" sz="24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bevonásával</a:t>
              </a:r>
              <a:endParaRPr lang="en-US" sz="24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4229473" y="2650750"/>
            <a:ext cx="3702453" cy="5860564"/>
          </a:xfrm>
          <a:prstGeom prst="rect">
            <a:avLst/>
          </a:prstGeom>
          <a:solidFill>
            <a:srgbClr val="8AABCA">
              <a:alpha val="9803"/>
            </a:srgbClr>
          </a:solidFill>
        </p:spPr>
      </p:sp>
      <p:grpSp>
        <p:nvGrpSpPr>
          <p:cNvPr id="16" name="Group 16"/>
          <p:cNvGrpSpPr/>
          <p:nvPr/>
        </p:nvGrpSpPr>
        <p:grpSpPr>
          <a:xfrm>
            <a:off x="14211714" y="3170437"/>
            <a:ext cx="3047586" cy="3235834"/>
            <a:chOff x="0" y="0"/>
            <a:chExt cx="4063448" cy="431444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670428"/>
              <a:ext cx="4063448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"/>
                </a:rPr>
                <a:t>MINIMUM 75 FŐ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570378"/>
              <a:ext cx="3750423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buFontTx/>
                <a:buChar char="-"/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tanácsadás</a:t>
              </a: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d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okumentált</a:t>
              </a:r>
              <a:endParaRPr lang="hu-HU" sz="24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359"/>
                </a:lnSpc>
              </a:pPr>
              <a:r>
                <a:rPr lang="hu-HU" sz="24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400" dirty="0" err="1" smtClean="0">
                  <a:solidFill>
                    <a:srgbClr val="273755"/>
                  </a:solidFill>
                  <a:latin typeface="Open Sans"/>
                </a:rPr>
                <a:t>módon</a:t>
              </a:r>
              <a:endParaRPr lang="en-US" sz="24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45343" y="1028700"/>
            <a:ext cx="6739868" cy="2482571"/>
            <a:chOff x="0" y="0"/>
            <a:chExt cx="8986490" cy="331009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04775"/>
              <a:ext cx="8986490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b="1" dirty="0" err="1">
                  <a:solidFill>
                    <a:srgbClr val="273755"/>
                  </a:solidFill>
                  <a:latin typeface="Open Sans"/>
                </a:rPr>
                <a:t>Tanácsadói</a:t>
              </a:r>
              <a:r>
                <a:rPr lang="en-US" sz="5000" b="1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5000" b="1" dirty="0" err="1">
                  <a:solidFill>
                    <a:srgbClr val="273755"/>
                  </a:solidFill>
                  <a:latin typeface="Open Sans"/>
                </a:rPr>
                <a:t>kisbusz</a:t>
              </a:r>
              <a:endParaRPr lang="en-US" sz="5000" b="1" dirty="0">
                <a:solidFill>
                  <a:srgbClr val="273755"/>
                </a:solidFill>
                <a:latin typeface="Open San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612018"/>
              <a:ext cx="821815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1658191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24" name="AutoShape 24"/>
          <p:cNvSpPr/>
          <p:nvPr/>
        </p:nvSpPr>
        <p:spPr>
          <a:xfrm>
            <a:off x="845343" y="2269985"/>
            <a:ext cx="4086621" cy="183414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25" name="Group 25"/>
          <p:cNvGrpSpPr/>
          <p:nvPr/>
        </p:nvGrpSpPr>
        <p:grpSpPr>
          <a:xfrm>
            <a:off x="845343" y="2741772"/>
            <a:ext cx="4114800" cy="4114801"/>
            <a:chOff x="0" y="-1"/>
            <a:chExt cx="5486400" cy="5486401"/>
          </a:xfrm>
        </p:grpSpPr>
        <p:grpSp>
          <p:nvGrpSpPr>
            <p:cNvPr id="26" name="Group 26"/>
            <p:cNvGrpSpPr/>
            <p:nvPr/>
          </p:nvGrpSpPr>
          <p:grpSpPr>
            <a:xfrm rot="5400000">
              <a:off x="2437927" y="4935965"/>
              <a:ext cx="610547" cy="490324"/>
              <a:chOff x="0" y="0"/>
              <a:chExt cx="706752" cy="508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00000">
              <a:off x="2437927" y="60111"/>
              <a:ext cx="610547" cy="490324"/>
              <a:chOff x="0" y="0"/>
              <a:chExt cx="706752" cy="508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-10800000">
              <a:off x="0" y="2498038"/>
              <a:ext cx="610547" cy="490324"/>
              <a:chOff x="0" y="0"/>
              <a:chExt cx="706752" cy="508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-10800000">
              <a:off x="4875853" y="2498038"/>
              <a:ext cx="610547" cy="490324"/>
              <a:chOff x="0" y="0"/>
              <a:chExt cx="706752" cy="508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7314931">
              <a:off x="1149072" y="4567420"/>
              <a:ext cx="610547" cy="490324"/>
              <a:chOff x="0" y="0"/>
              <a:chExt cx="706752" cy="508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 rot="7314931">
              <a:off x="3726781" y="428656"/>
              <a:ext cx="610547" cy="490324"/>
              <a:chOff x="0" y="0"/>
              <a:chExt cx="706752" cy="508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 rot="-8885068">
              <a:off x="368545" y="1209183"/>
              <a:ext cx="610547" cy="490324"/>
              <a:chOff x="0" y="0"/>
              <a:chExt cx="706752" cy="508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 rot="-8885068">
              <a:off x="4507308" y="3786893"/>
              <a:ext cx="610547" cy="490324"/>
              <a:chOff x="0" y="0"/>
              <a:chExt cx="706752" cy="508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 rot="9043094">
              <a:off x="311506" y="3690440"/>
              <a:ext cx="610547" cy="490324"/>
              <a:chOff x="0" y="0"/>
              <a:chExt cx="706752" cy="508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 rot="9043094">
              <a:off x="4564347" y="1305636"/>
              <a:ext cx="610547" cy="490324"/>
              <a:chOff x="0" y="0"/>
              <a:chExt cx="706752" cy="508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 rot="-7156905">
              <a:off x="1245525" y="371617"/>
              <a:ext cx="610547" cy="490324"/>
              <a:chOff x="0" y="0"/>
              <a:chExt cx="706752" cy="508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 rot="-7156905">
              <a:off x="3630328" y="4624459"/>
              <a:ext cx="610547" cy="490324"/>
              <a:chOff x="0" y="0"/>
              <a:chExt cx="706752" cy="5080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1213557" y="1980567"/>
              <a:ext cx="3059287" cy="1513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2" dirty="0" err="1">
                  <a:solidFill>
                    <a:srgbClr val="000000"/>
                  </a:solidFill>
                  <a:latin typeface="Berkshire Swash"/>
                </a:rPr>
                <a:t>Tanácsadói</a:t>
              </a:r>
              <a:r>
                <a:rPr lang="en-US" sz="2800" spc="2" dirty="0">
                  <a:solidFill>
                    <a:srgbClr val="000000"/>
                  </a:solidFill>
                  <a:latin typeface="Berkshire Swash"/>
                </a:rPr>
                <a:t> 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2" dirty="0" err="1">
                  <a:solidFill>
                    <a:srgbClr val="000000"/>
                  </a:solidFill>
                  <a:latin typeface="Berkshire Swash"/>
                </a:rPr>
                <a:t>Iroda</a:t>
              </a:r>
              <a:endParaRPr lang="en-US" sz="2800" spc="2" dirty="0">
                <a:solidFill>
                  <a:srgbClr val="000000"/>
                </a:solidFill>
                <a:latin typeface="Berkshire Swash"/>
              </a:endParaRP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804132" y="1804047"/>
              <a:ext cx="1878661" cy="341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3"/>
                </a:lnSpc>
                <a:spcBef>
                  <a:spcPct val="0"/>
                </a:spcBef>
              </a:pPr>
              <a:r>
                <a:rPr lang="en-US" sz="1524" spc="111">
                  <a:solidFill>
                    <a:srgbClr val="000000"/>
                  </a:solidFill>
                  <a:latin typeface="Josefin Sans Bold"/>
                </a:rPr>
                <a:t>GURULÓ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04658" y="3270957"/>
              <a:ext cx="1878135" cy="373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5"/>
                </a:lnSpc>
                <a:spcBef>
                  <a:spcPct val="0"/>
                </a:spcBef>
              </a:pPr>
              <a:r>
                <a:rPr lang="en-US" sz="811" spc="59" dirty="0">
                  <a:solidFill>
                    <a:srgbClr val="000000"/>
                  </a:solidFill>
                  <a:latin typeface="Josefin Sans Regular"/>
                </a:rPr>
                <a:t>BÉKÉS MEGYEI KORMÁNYHIVATAL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182100"/>
            <a:ext cx="18288000" cy="1104900"/>
            <a:chOff x="0" y="0"/>
            <a:chExt cx="25311739" cy="140925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409250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5"/>
              <a:ext cx="1797886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7170006"/>
            <a:ext cx="18288000" cy="4571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6" name="Group 6"/>
          <p:cNvGrpSpPr/>
          <p:nvPr/>
        </p:nvGrpSpPr>
        <p:grpSpPr>
          <a:xfrm>
            <a:off x="1512156" y="6925680"/>
            <a:ext cx="3815922" cy="2332620"/>
            <a:chOff x="0" y="0"/>
            <a:chExt cx="5087896" cy="3110161"/>
          </a:xfrm>
        </p:grpSpPr>
        <p:sp>
          <p:nvSpPr>
            <p:cNvPr id="7" name="TextBox 7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SZEGHALOM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8056" y="2691907"/>
              <a:ext cx="483178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273755"/>
                  </a:solidFill>
                  <a:latin typeface="Open Sans"/>
                </a:rPr>
                <a:t>.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5489230" y="6925680"/>
            <a:ext cx="3815922" cy="1679501"/>
            <a:chOff x="0" y="0"/>
            <a:chExt cx="5087896" cy="223933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MEZŐKOVÁCSHÁZA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9305152" y="6925680"/>
            <a:ext cx="3815922" cy="1679501"/>
            <a:chOff x="0" y="0"/>
            <a:chExt cx="5087896" cy="223933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GYULA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3121074" y="6925680"/>
            <a:ext cx="3815922" cy="1679501"/>
            <a:chOff x="0" y="0"/>
            <a:chExt cx="5087896" cy="223933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616611"/>
              <a:ext cx="508789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SARKAD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2144217" y="0"/>
              <a:ext cx="799461" cy="799461"/>
              <a:chOff x="0" y="0"/>
              <a:chExt cx="1708150" cy="17081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316108" y="458425"/>
            <a:ext cx="6739868" cy="2482571"/>
            <a:chOff x="0" y="0"/>
            <a:chExt cx="8986490" cy="331009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04775"/>
              <a:ext cx="8986490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b="1">
                  <a:solidFill>
                    <a:srgbClr val="273755"/>
                  </a:solidFill>
                  <a:latin typeface="Open Sans"/>
                </a:rPr>
                <a:t>Információs Pontok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612018"/>
              <a:ext cx="821815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0" y="1658191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7663822" y="1257300"/>
            <a:ext cx="10304903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Információnyújtás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a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pályaorientáció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, 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munkaerő</a:t>
            </a:r>
            <a:r>
              <a:rPr lang="hu-HU" sz="2800" dirty="0" smtClean="0">
                <a:solidFill>
                  <a:srgbClr val="273755"/>
                </a:solidFill>
                <a:latin typeface="Open Sans"/>
              </a:rPr>
              <a:t>-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piac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, 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a</a:t>
            </a: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hu-HU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hu-HU" sz="10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karrierfejlődés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akadályozó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tényezői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témá</a:t>
            </a:r>
            <a:r>
              <a:rPr lang="hu-HU" sz="2800" dirty="0" smtClean="0">
                <a:solidFill>
                  <a:srgbClr val="273755"/>
                </a:solidFill>
                <a:latin typeface="Open Sans"/>
              </a:rPr>
              <a:t>k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ban</a:t>
            </a:r>
            <a:endParaRPr lang="en-US" sz="2800" dirty="0">
              <a:solidFill>
                <a:srgbClr val="273755"/>
              </a:solidFill>
              <a:latin typeface="Open Sans"/>
            </a:endParaRPr>
          </a:p>
          <a:p>
            <a:pPr>
              <a:lnSpc>
                <a:spcPts val="3920"/>
              </a:lnSpc>
            </a:pP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hu-HU" sz="2800" dirty="0" err="1" smtClean="0">
                <a:solidFill>
                  <a:srgbClr val="273755"/>
                </a:solidFill>
                <a:latin typeface="Open Sans"/>
              </a:rPr>
              <a:t>E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gyéni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tanácsadásra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szóló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időpont-foglalás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lehetősége</a:t>
            </a:r>
            <a:endParaRPr lang="en-US" sz="2800" dirty="0">
              <a:solidFill>
                <a:srgbClr val="273755"/>
              </a:solidFill>
              <a:latin typeface="Open Sans"/>
            </a:endParaRPr>
          </a:p>
          <a:p>
            <a:pPr>
              <a:lnSpc>
                <a:spcPts val="3920"/>
              </a:lnSpc>
            </a:pP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hu-HU" sz="2800" dirty="0" err="1" smtClean="0">
                <a:solidFill>
                  <a:srgbClr val="273755"/>
                </a:solidFill>
                <a:latin typeface="Open Sans"/>
              </a:rPr>
              <a:t>E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lsősorban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pályaválasztás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előtt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álló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fiatal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felnőttek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számára</a:t>
            </a:r>
            <a:endParaRPr lang="en-US" sz="2800" dirty="0">
              <a:solidFill>
                <a:srgbClr val="273755"/>
              </a:solidFill>
              <a:latin typeface="Open Sans"/>
            </a:endParaRPr>
          </a:p>
          <a:p>
            <a:pPr>
              <a:lnSpc>
                <a:spcPts val="3920"/>
              </a:lnSpc>
            </a:pP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hu-HU" sz="2800" dirty="0" smtClean="0">
                <a:solidFill>
                  <a:srgbClr val="273755"/>
                </a:solidFill>
                <a:latin typeface="Open Sans"/>
              </a:rPr>
              <a:t>M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inimum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75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fő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elérése</a:t>
            </a:r>
            <a:r>
              <a:rPr lang="en-US" sz="2800" dirty="0">
                <a:solidFill>
                  <a:srgbClr val="273755"/>
                </a:solidFill>
                <a:latin typeface="Open Sans"/>
              </a:rPr>
              <a:t> </a:t>
            </a:r>
            <a:endParaRPr lang="hu-HU" sz="2800" dirty="0" smtClean="0">
              <a:solidFill>
                <a:srgbClr val="273755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hu-HU" sz="2800" dirty="0" smtClean="0">
                <a:solidFill>
                  <a:srgbClr val="273755"/>
                </a:solidFill>
                <a:latin typeface="Open Sans"/>
              </a:rPr>
              <a:t>d</a:t>
            </a:r>
            <a:r>
              <a:rPr lang="en-US" sz="2800" dirty="0" err="1" smtClean="0">
                <a:solidFill>
                  <a:srgbClr val="273755"/>
                </a:solidFill>
                <a:latin typeface="Open Sans"/>
              </a:rPr>
              <a:t>okumentált</a:t>
            </a:r>
            <a:r>
              <a:rPr lang="en-US" sz="2800" dirty="0" smtClean="0">
                <a:solidFill>
                  <a:srgbClr val="273755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Open Sans"/>
              </a:rPr>
              <a:t>módon</a:t>
            </a:r>
            <a:endParaRPr lang="en-US" sz="2800" dirty="0">
              <a:solidFill>
                <a:srgbClr val="273755"/>
              </a:solidFill>
              <a:latin typeface="Open Sans"/>
            </a:endParaRPr>
          </a:p>
          <a:p>
            <a:pPr>
              <a:lnSpc>
                <a:spcPts val="3360"/>
              </a:lnSpc>
            </a:pPr>
            <a:endParaRPr dirty="0"/>
          </a:p>
          <a:p>
            <a:pPr>
              <a:lnSpc>
                <a:spcPts val="2940"/>
              </a:lnSpc>
            </a:pPr>
            <a:endParaRPr dirty="0"/>
          </a:p>
        </p:txBody>
      </p:sp>
      <p:grpSp>
        <p:nvGrpSpPr>
          <p:cNvPr id="32" name="Group 32"/>
          <p:cNvGrpSpPr/>
          <p:nvPr/>
        </p:nvGrpSpPr>
        <p:grpSpPr>
          <a:xfrm>
            <a:off x="-337185" y="2107261"/>
            <a:ext cx="5665263" cy="4268714"/>
            <a:chOff x="0" y="161925"/>
            <a:chExt cx="7553684" cy="5691618"/>
          </a:xfrm>
        </p:grpSpPr>
        <p:sp>
          <p:nvSpPr>
            <p:cNvPr id="33" name="TextBox 33"/>
            <p:cNvSpPr txBox="1"/>
            <p:nvPr/>
          </p:nvSpPr>
          <p:spPr>
            <a:xfrm>
              <a:off x="0" y="161925"/>
              <a:ext cx="7553684" cy="145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1"/>
                </a:lnSpc>
              </a:pPr>
              <a:r>
                <a:rPr lang="en-US" sz="8451" dirty="0" err="1" smtClean="0">
                  <a:solidFill>
                    <a:srgbClr val="273755"/>
                  </a:solidFill>
                  <a:latin typeface="Lato Heavy"/>
                </a:rPr>
                <a:t>Növeli</a:t>
              </a:r>
              <a:r>
                <a:rPr lang="hu-HU" sz="8451" dirty="0" smtClean="0">
                  <a:solidFill>
                    <a:srgbClr val="273755"/>
                  </a:solidFill>
                  <a:latin typeface="Lato Heavy"/>
                </a:rPr>
                <a:t>k</a:t>
              </a:r>
              <a:endParaRPr lang="en-US" sz="8451" dirty="0">
                <a:solidFill>
                  <a:srgbClr val="273755"/>
                </a:solidFill>
                <a:latin typeface="Lato Heavy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2122734"/>
              <a:ext cx="7553684" cy="1863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4"/>
                </a:lnSpc>
              </a:pPr>
              <a:r>
                <a:rPr lang="en-US" sz="3349" b="1" i="1" spc="144">
                  <a:solidFill>
                    <a:srgbClr val="273755"/>
                  </a:solidFill>
                  <a:latin typeface="Lato"/>
                </a:rPr>
                <a:t>A KÖZPONTBAN KIFEJLESZTETT SZOLGÁLTATÁSOK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396986"/>
              <a:ext cx="7553684" cy="145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 err="1">
                  <a:solidFill>
                    <a:srgbClr val="273755"/>
                  </a:solidFill>
                  <a:latin typeface="Lato"/>
                </a:rPr>
                <a:t>hozzáférhetőségét</a:t>
              </a:r>
              <a:r>
                <a:rPr lang="en-US" sz="3199" dirty="0">
                  <a:solidFill>
                    <a:srgbClr val="273755"/>
                  </a:solidFill>
                  <a:latin typeface="Lato"/>
                </a:rPr>
                <a:t> </a:t>
              </a:r>
              <a:r>
                <a:rPr lang="en-US" sz="3199" dirty="0" err="1">
                  <a:solidFill>
                    <a:srgbClr val="273755"/>
                  </a:solidFill>
                  <a:latin typeface="Lato"/>
                </a:rPr>
                <a:t>és</a:t>
              </a:r>
              <a:r>
                <a:rPr lang="en-US" sz="3199" dirty="0">
                  <a:solidFill>
                    <a:srgbClr val="273755"/>
                  </a:solidFill>
                  <a:latin typeface="Lato"/>
                </a:rPr>
                <a:t> </a:t>
              </a:r>
              <a:r>
                <a:rPr lang="en-US" sz="3199" dirty="0" err="1">
                  <a:solidFill>
                    <a:srgbClr val="273755"/>
                  </a:solidFill>
                  <a:latin typeface="Lato"/>
                </a:rPr>
                <a:t>láthatóságát</a:t>
              </a:r>
              <a:endParaRPr lang="en-US" sz="3199" dirty="0">
                <a:solidFill>
                  <a:srgbClr val="273755"/>
                </a:solidFill>
                <a:latin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0235" y="3746694"/>
            <a:ext cx="3815922" cy="2741191"/>
            <a:chOff x="0" y="0"/>
            <a:chExt cx="5087896" cy="365492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79953"/>
              <a:ext cx="5087896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84"/>
                </a:lnSpc>
              </a:pPr>
              <a:r>
                <a:rPr lang="en-US" sz="2775">
                  <a:solidFill>
                    <a:srgbClr val="8AABCA"/>
                  </a:solidFill>
                  <a:latin typeface="Open Sans"/>
                </a:rPr>
                <a:t>HELYZETFELISMERÉS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34683"/>
              <a:ext cx="4803327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egyes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szakmák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teljes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elgépiesedése</a:t>
              </a:r>
              <a:endParaRPr lang="en-US" sz="2200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más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szakmák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szakma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feladatainak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átalakulása</a:t>
              </a:r>
              <a:endParaRPr lang="en-US" sz="22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80397" y="3255555"/>
            <a:ext cx="3815922" cy="5126459"/>
            <a:chOff x="0" y="0"/>
            <a:chExt cx="5087896" cy="68352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679953"/>
              <a:ext cx="5087896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84"/>
                </a:lnSpc>
              </a:pPr>
              <a:r>
                <a:rPr lang="en-US" sz="2775">
                  <a:solidFill>
                    <a:srgbClr val="8AABCA"/>
                  </a:solidFill>
                  <a:latin typeface="Open Sans"/>
                </a:rPr>
                <a:t>SZÜKSÉGLETFELMÉRÉS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34683"/>
              <a:ext cx="5062671" cy="53005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minimum 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50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Békés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megyei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munkáltató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körében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kérdőíves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felmérés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a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jövő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szakmáiról</a:t>
              </a:r>
              <a:endParaRPr lang="en-US" sz="2200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199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begyűjtött</a:t>
              </a:r>
              <a:r>
                <a:rPr lang="en-US" sz="2199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információk</a:t>
              </a:r>
              <a:endParaRPr lang="hu-HU" sz="2199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199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elemzése</a:t>
              </a:r>
              <a:endParaRPr lang="en-US" sz="2199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199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199" dirty="0" smtClean="0">
                  <a:solidFill>
                    <a:srgbClr val="273755"/>
                  </a:solidFill>
                  <a:latin typeface="Open Sans"/>
                </a:rPr>
                <a:t>3 </a:t>
              </a:r>
              <a:r>
                <a:rPr lang="en-US" sz="2199" dirty="0" err="1">
                  <a:solidFill>
                    <a:srgbClr val="273755"/>
                  </a:solidFill>
                  <a:latin typeface="Open Sans"/>
                </a:rPr>
                <a:t>új</a:t>
              </a:r>
              <a:r>
                <a:rPr lang="en-US" sz="2199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szakma</a:t>
              </a:r>
              <a:endParaRPr lang="hu-HU" sz="2199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199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beazonosítása</a:t>
              </a:r>
              <a:endParaRPr lang="en-US" sz="2199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49000" y="2857500"/>
            <a:ext cx="3815922" cy="6125949"/>
            <a:chOff x="0" y="0"/>
            <a:chExt cx="5087896" cy="8167932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460854" cy="21609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70428"/>
              <a:ext cx="5087896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8AABCA"/>
                  </a:solidFill>
                  <a:latin typeface="Open Sans"/>
                </a:rPr>
                <a:t>KÉPZÉSI PROGRAMOK KIDOLGOZÁSA ÉS ENGEDÉLYEZTETÉSE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67336"/>
              <a:ext cx="4803327" cy="5300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DACUM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módszerrel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a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szükséges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szakmai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kompetenciák</a:t>
              </a:r>
              <a:endParaRPr lang="hu-HU" sz="2199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199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199" dirty="0" err="1" smtClean="0">
                  <a:solidFill>
                    <a:srgbClr val="273755"/>
                  </a:solidFill>
                  <a:latin typeface="Open Sans"/>
                </a:rPr>
                <a:t>meghatározása</a:t>
              </a:r>
              <a:endParaRPr lang="en-US" sz="2199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tananyag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kidolgozása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,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nyilvántartásba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vétele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a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Magyar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Kereskedelmi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és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Iparkamaránál</a:t>
              </a:r>
              <a:endParaRPr lang="en-US" sz="2200" dirty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  <a:buFontTx/>
                <a:buChar char="-"/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engedélyeztetése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>
                  <a:solidFill>
                    <a:srgbClr val="273755"/>
                  </a:solidFill>
                  <a:latin typeface="Open Sans"/>
                </a:rPr>
                <a:t>a 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Pest</a:t>
              </a:r>
              <a:endParaRPr lang="hu-HU" sz="2200" dirty="0" smtClean="0">
                <a:solidFill>
                  <a:srgbClr val="273755"/>
                </a:solidFill>
                <a:latin typeface="Open Sans"/>
              </a:endParaRPr>
            </a:p>
            <a:p>
              <a:pPr algn="l">
                <a:lnSpc>
                  <a:spcPts val="3079"/>
                </a:lnSpc>
              </a:pPr>
              <a:r>
                <a:rPr lang="hu-HU" sz="2200" dirty="0" smtClean="0">
                  <a:solidFill>
                    <a:srgbClr val="273755"/>
                  </a:solidFill>
                  <a:latin typeface="Open Sans"/>
                </a:rPr>
                <a:t>  </a:t>
              </a:r>
              <a:r>
                <a:rPr lang="en-US" sz="2200" dirty="0" err="1" smtClean="0">
                  <a:solidFill>
                    <a:srgbClr val="273755"/>
                  </a:solidFill>
                  <a:latin typeface="Open Sans"/>
                </a:rPr>
                <a:t>Megyei</a:t>
              </a:r>
              <a:r>
                <a:rPr lang="en-US" sz="2200" dirty="0" smtClean="0">
                  <a:solidFill>
                    <a:srgbClr val="273755"/>
                  </a:solidFill>
                  <a:latin typeface="Open Sans"/>
                </a:rPr>
                <a:t> </a:t>
              </a:r>
              <a:r>
                <a:rPr lang="en-US" sz="2200" dirty="0" err="1">
                  <a:solidFill>
                    <a:srgbClr val="273755"/>
                  </a:solidFill>
                  <a:latin typeface="Open Sans"/>
                </a:rPr>
                <a:t>Kormányhivatalnál</a:t>
              </a:r>
              <a:endParaRPr lang="en-US" sz="2200" dirty="0">
                <a:solidFill>
                  <a:srgbClr val="273755"/>
                </a:solidFill>
                <a:latin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83814" y="864454"/>
            <a:ext cx="2239732" cy="2391101"/>
            <a:chOff x="0" y="0"/>
            <a:chExt cx="2986309" cy="318813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317763" cy="318813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41021" y="0"/>
              <a:ext cx="1445288" cy="3188135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0" y="9182100"/>
            <a:ext cx="18288000" cy="1104900"/>
            <a:chOff x="0" y="0"/>
            <a:chExt cx="25311739" cy="1866594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25311739" cy="186659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787539" y="446985"/>
              <a:ext cx="1797886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0235" y="182169"/>
            <a:ext cx="6786693" cy="4283777"/>
            <a:chOff x="0" y="0"/>
            <a:chExt cx="9048923" cy="571170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04775"/>
              <a:ext cx="9048923" cy="3502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8"/>
                </a:lnSpc>
              </a:pPr>
              <a:r>
                <a:rPr lang="en-US" sz="5034" b="1">
                  <a:solidFill>
                    <a:srgbClr val="273755"/>
                  </a:solidFill>
                  <a:latin typeface="Open Sans"/>
                </a:rPr>
                <a:t>Új szakmák - kompetencia alapú képzések bevezetése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999648"/>
              <a:ext cx="8275249" cy="71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11"/>
                </a:lnSpc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4048322"/>
              <a:ext cx="5486684" cy="246250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534</Words>
  <Application>Microsoft Office PowerPoint</Application>
  <PresentationFormat>Egyéni</PresentationFormat>
  <Paragraphs>152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Open Sans</vt:lpstr>
      <vt:lpstr>Arimo</vt:lpstr>
      <vt:lpstr>Calibri</vt:lpstr>
      <vt:lpstr>Berkshire Swash</vt:lpstr>
      <vt:lpstr>Josefin Sans Bold</vt:lpstr>
      <vt:lpstr>Josefin Sans Regular</vt:lpstr>
      <vt:lpstr>Lato Heavy</vt:lpstr>
      <vt:lpstr>Lato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 Corner</dc:title>
  <dc:creator>Biró Alexandra</dc:creator>
  <cp:lastModifiedBy>x</cp:lastModifiedBy>
  <cp:revision>19</cp:revision>
  <dcterms:created xsi:type="dcterms:W3CDTF">2006-08-16T00:00:00Z</dcterms:created>
  <dcterms:modified xsi:type="dcterms:W3CDTF">2019-07-05T06:03:51Z</dcterms:modified>
  <dc:identifier>DADegK3oVaw</dc:identifier>
</cp:coreProperties>
</file>