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5"/>
  </p:handoutMasterIdLst>
  <p:sldIdLst>
    <p:sldId id="256" r:id="rId2"/>
    <p:sldId id="259" r:id="rId3"/>
    <p:sldId id="260" r:id="rId4"/>
    <p:sldId id="261" r:id="rId5"/>
    <p:sldId id="265" r:id="rId6"/>
    <p:sldId id="278" r:id="rId7"/>
    <p:sldId id="277" r:id="rId8"/>
    <p:sldId id="276" r:id="rId9"/>
    <p:sldId id="271" r:id="rId10"/>
    <p:sldId id="280" r:id="rId11"/>
    <p:sldId id="282" r:id="rId12"/>
    <p:sldId id="285" r:id="rId13"/>
    <p:sldId id="284" r:id="rId14"/>
  </p:sldIdLst>
  <p:sldSz cx="9144000" cy="6858000" type="screen4x3"/>
  <p:notesSz cx="6797675" cy="987425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7A75F8-313E-4C22-8F9D-71489BBB467D}" type="datetimeFigureOut">
              <a:rPr lang="hu-HU" smtClean="0"/>
              <a:t>2016.11.11.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49688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F5B876-B319-4BAB-8EC0-98A3A2B3B725}" type="slidenum">
              <a:rPr lang="hu-HU" smtClean="0"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1CB67-E957-45AE-BEA5-23A330F1C63C}" type="datetimeFigureOut">
              <a:rPr lang="hu-HU" smtClean="0"/>
              <a:pPr/>
              <a:t>2016.11.11.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C92D4-D0B3-4CEB-A321-AD391CE03168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3541117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1CB67-E957-45AE-BEA5-23A330F1C63C}" type="datetimeFigureOut">
              <a:rPr lang="hu-HU" smtClean="0"/>
              <a:pPr/>
              <a:t>2016.11.11.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C92D4-D0B3-4CEB-A321-AD391CE03168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2456767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1CB67-E957-45AE-BEA5-23A330F1C63C}" type="datetimeFigureOut">
              <a:rPr lang="hu-HU" smtClean="0"/>
              <a:pPr/>
              <a:t>2016.11.11.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C92D4-D0B3-4CEB-A321-AD391CE03168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4149745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1CB67-E957-45AE-BEA5-23A330F1C63C}" type="datetimeFigureOut">
              <a:rPr lang="hu-HU" smtClean="0"/>
              <a:pPr/>
              <a:t>2016.11.11.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C92D4-D0B3-4CEB-A321-AD391CE03168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502766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1CB67-E957-45AE-BEA5-23A330F1C63C}" type="datetimeFigureOut">
              <a:rPr lang="hu-HU" smtClean="0"/>
              <a:pPr/>
              <a:t>2016.11.11.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C92D4-D0B3-4CEB-A321-AD391CE03168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2399454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1CB67-E957-45AE-BEA5-23A330F1C63C}" type="datetimeFigureOut">
              <a:rPr lang="hu-HU" smtClean="0"/>
              <a:pPr/>
              <a:t>2016.11.11.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C92D4-D0B3-4CEB-A321-AD391CE03168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25128361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1CB67-E957-45AE-BEA5-23A330F1C63C}" type="datetimeFigureOut">
              <a:rPr lang="hu-HU" smtClean="0"/>
              <a:pPr/>
              <a:t>2016.11.11.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C92D4-D0B3-4CEB-A321-AD391CE03168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1044025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1CB67-E957-45AE-BEA5-23A330F1C63C}" type="datetimeFigureOut">
              <a:rPr lang="hu-HU" smtClean="0"/>
              <a:pPr/>
              <a:t>2016.11.11.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C92D4-D0B3-4CEB-A321-AD391CE03168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35726958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1CB67-E957-45AE-BEA5-23A330F1C63C}" type="datetimeFigureOut">
              <a:rPr lang="hu-HU" smtClean="0"/>
              <a:pPr/>
              <a:t>2016.11.11.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C92D4-D0B3-4CEB-A321-AD391CE03168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1107916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1CB67-E957-45AE-BEA5-23A330F1C63C}" type="datetimeFigureOut">
              <a:rPr lang="hu-HU" smtClean="0"/>
              <a:pPr/>
              <a:t>2016.11.11.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C92D4-D0B3-4CEB-A321-AD391CE03168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183097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1CB67-E957-45AE-BEA5-23A330F1C63C}" type="datetimeFigureOut">
              <a:rPr lang="hu-HU" smtClean="0"/>
              <a:pPr/>
              <a:t>2016.11.11.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C92D4-D0B3-4CEB-A321-AD391CE03168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316296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7000">
              <a:schemeClr val="bg1">
                <a:alpha val="67000"/>
                <a:lumMod val="100000"/>
              </a:schemeClr>
            </a:gs>
            <a:gs pos="100000">
              <a:srgbClr val="8AA9E8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B1CB67-E957-45AE-BEA5-23A330F1C63C}" type="datetimeFigureOut">
              <a:rPr lang="hu-HU" smtClean="0"/>
              <a:pPr/>
              <a:t>2016.11.11.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9C92D4-D0B3-4CEB-A321-AD391CE03168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13154948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47700" y="234888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hu-H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hu-H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Gyulahús Kft. szerepe a projekt megvalósításban </a:t>
            </a:r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6" descr="GYULAI_Szalagos_feheralap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5951536"/>
            <a:ext cx="2057400" cy="906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Kép 4" descr="O:\Kepzes\Projekt\Work-based Learning in CVET\Disszeminációs + kommunikációs anyagok\Logó\Tervezetek\WBL-CVET-Logo FINAL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420100" y="0"/>
            <a:ext cx="723900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Alcím 5"/>
          <p:cNvSpPr>
            <a:spLocks noGrp="1"/>
          </p:cNvSpPr>
          <p:nvPr>
            <p:ph type="subTitle" idx="1"/>
          </p:nvPr>
        </p:nvSpPr>
        <p:spPr>
          <a:xfrm>
            <a:off x="611560" y="4365104"/>
            <a:ext cx="6400800" cy="1203624"/>
          </a:xfrm>
        </p:spPr>
        <p:txBody>
          <a:bodyPr>
            <a:normAutofit/>
          </a:bodyPr>
          <a:lstStyle/>
          <a:p>
            <a:pPr algn="l"/>
            <a:r>
              <a:rPr lang="hu-H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Előadó: Mórocz János gazdasági vezető</a:t>
            </a:r>
          </a:p>
          <a:p>
            <a:pPr algn="l"/>
            <a:r>
              <a:rPr lang="hu-H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Gyulahús Kft.</a:t>
            </a:r>
            <a:endParaRPr lang="hu-H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Kép 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27214" y="0"/>
            <a:ext cx="1931987" cy="55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églalap 7"/>
          <p:cNvSpPr/>
          <p:nvPr/>
        </p:nvSpPr>
        <p:spPr>
          <a:xfrm>
            <a:off x="143667" y="685800"/>
            <a:ext cx="8856663" cy="1200150"/>
          </a:xfrm>
          <a:prstGeom prst="rect">
            <a:avLst/>
          </a:prstGeom>
        </p:spPr>
        <p:txBody>
          <a:bodyPr>
            <a:spAutoFit/>
          </a:bodyPr>
          <a:lstStyle>
            <a:defPPr>
              <a:defRPr lang="hu-H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hu-H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  <a:r>
              <a:rPr lang="hu-H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Work-based Learning in CVET - Munkaalapú tanulás a felnőttképzésben” c. projekt multiplikációs rendezvénye</a:t>
            </a:r>
          </a:p>
          <a:p>
            <a:pPr algn="ctr">
              <a:defRPr/>
            </a:pPr>
            <a:endParaRPr lang="hu-H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hu-H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Békéscsaba, 2016. november 11.</a:t>
            </a:r>
            <a:endParaRPr lang="hu-H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4291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902770" y="1052736"/>
            <a:ext cx="8229600" cy="1143000"/>
          </a:xfrm>
        </p:spPr>
        <p:txBody>
          <a:bodyPr>
            <a:noAutofit/>
          </a:bodyPr>
          <a:lstStyle/>
          <a:p>
            <a:r>
              <a:rPr lang="hu-H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Új elemek a munkahelyen</a:t>
            </a:r>
            <a:br>
              <a:rPr lang="hu-H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történő gyakorlati képzés minőségének javítása érdekében</a:t>
            </a:r>
            <a:endParaRPr lang="hu-HU" sz="36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3777283"/>
          </a:xfrm>
        </p:spPr>
        <p:txBody>
          <a:bodyPr/>
          <a:lstStyle/>
          <a:p>
            <a:pPr marL="0" indent="0">
              <a:buNone/>
            </a:pPr>
            <a:endParaRPr lang="hu-H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spcBef>
                <a:spcPts val="600"/>
              </a:spcBef>
              <a:spcAft>
                <a:spcPts val="1200"/>
              </a:spcAft>
              <a:buFont typeface="+mj-lt"/>
              <a:buAutoNum type="arabicPeriod" startAt="6"/>
            </a:pPr>
            <a:r>
              <a:rPr lang="hu-H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képzésben résztvevő felkészítése a gyakorlat megkezdésére (elérendő tanulási eredmények megismertetése, tanulói önértékelési </a:t>
            </a:r>
            <a:r>
              <a:rPr lang="hu-H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rendszer)</a:t>
            </a:r>
          </a:p>
          <a:p>
            <a:pPr marL="0" indent="0" algn="just">
              <a:spcBef>
                <a:spcPts val="600"/>
              </a:spcBef>
              <a:spcAft>
                <a:spcPts val="1200"/>
              </a:spcAft>
              <a:buNone/>
            </a:pPr>
            <a:r>
              <a:rPr lang="hu-H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hu-H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Képzés iránti felelősség növelése</a:t>
            </a:r>
          </a:p>
          <a:p>
            <a:pPr marL="0" indent="0" algn="just">
              <a:spcBef>
                <a:spcPts val="600"/>
              </a:spcBef>
              <a:spcAft>
                <a:spcPts val="1200"/>
              </a:spcAft>
              <a:buNone/>
            </a:pPr>
            <a:r>
              <a:rPr lang="hu-H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0" indent="0">
              <a:spcBef>
                <a:spcPts val="600"/>
              </a:spcBef>
              <a:spcAft>
                <a:spcPts val="1200"/>
              </a:spcAft>
              <a:buNone/>
            </a:pP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hu-HU" dirty="0"/>
          </a:p>
        </p:txBody>
      </p:sp>
      <p:pic>
        <p:nvPicPr>
          <p:cNvPr id="4" name="Kép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2706" y="0"/>
            <a:ext cx="1931987" cy="55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Kép 4" descr="O:\Kepzes\Projekt\Work-based Learning in CVET\Disszeminációs + kommunikációs anyagok\Logó\Tervezetek\WBL-CVET-Logo FINAL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420100" y="0"/>
            <a:ext cx="723900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GYULAI_Szalagos_feheralap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5951537"/>
            <a:ext cx="2057400" cy="906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049063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7544" y="676275"/>
            <a:ext cx="8229600" cy="1143000"/>
          </a:xfrm>
        </p:spPr>
        <p:txBody>
          <a:bodyPr>
            <a:noAutofit/>
          </a:bodyPr>
          <a:lstStyle/>
          <a:p>
            <a:r>
              <a:rPr lang="hu-H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Új elemek a munkahelyen</a:t>
            </a:r>
            <a:br>
              <a:rPr lang="hu-H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történő gyakorlati képzés minőségének javítása érdekében</a:t>
            </a:r>
            <a:endParaRPr lang="hu-HU" sz="36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hu-H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  <a:spcAft>
                <a:spcPts val="600"/>
              </a:spcAft>
              <a:buFont typeface="+mj-lt"/>
              <a:buAutoNum type="arabicPeriod" startAt="7"/>
            </a:pPr>
            <a: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Háromoldalú megállapodás a munkaalapú gyakorlati képzés gyakorlati képzőhelyen történő megvalósításáról </a:t>
            </a:r>
          </a:p>
          <a:p>
            <a:pPr marL="800100" lvl="1" indent="-342900" algn="just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gyakorlati képzés előrehaladásának dokumentálása, nyomonkövetése</a:t>
            </a:r>
          </a:p>
          <a:p>
            <a:pPr marL="1257300" lvl="2" indent="-342900" algn="just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Jelenléti </a:t>
            </a:r>
            <a:r>
              <a:rPr lang="hu-H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ív</a:t>
            </a:r>
            <a:endParaRPr lang="hu-H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Munkanapló </a:t>
            </a:r>
            <a:r>
              <a:rPr lang="hu-H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vezetése</a:t>
            </a:r>
            <a:endParaRPr lang="hu-H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Képzésben résztvevő által vezetett gyakorlati </a:t>
            </a:r>
            <a:r>
              <a:rPr lang="hu-H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napló</a:t>
            </a:r>
          </a:p>
          <a:p>
            <a:pPr marL="800100" lvl="1" indent="-342900" algn="just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hu-H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Orientáló és motivációs megbeszélések a képzésben résztvevővel</a:t>
            </a:r>
          </a:p>
          <a:p>
            <a:pPr marL="800100" lvl="1" indent="-342900" algn="just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hu-H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képzésben résztvevő gyakorlati képzésének előrehaladásának, a tanulási eredmények teljesülésének értékelése, a képzésben résztvevő önértékelésének támogatása</a:t>
            </a:r>
          </a:p>
          <a:p>
            <a:pPr marL="800100" lvl="1" indent="-342900" algn="just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Munkáltatói elégedettségmérésben való részvétel a képzési folyamatok további fejlesztése érdekében</a:t>
            </a:r>
          </a:p>
          <a:p>
            <a:pPr marL="0" indent="0">
              <a:spcBef>
                <a:spcPts val="600"/>
              </a:spcBef>
              <a:spcAft>
                <a:spcPts val="1200"/>
              </a:spcAft>
              <a:buNone/>
            </a:pP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hu-HU" dirty="0"/>
          </a:p>
        </p:txBody>
      </p:sp>
      <p:pic>
        <p:nvPicPr>
          <p:cNvPr id="4" name="Kép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2706" y="0"/>
            <a:ext cx="1931987" cy="55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Kép 4" descr="O:\Kepzes\Projekt\Work-based Learning in CVET\Disszeminációs + kommunikációs anyagok\Logó\Tervezetek\WBL-CVET-Logo FINAL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420100" y="0"/>
            <a:ext cx="723900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6" descr="GYULAI_Szalagos_feheralap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5951537"/>
            <a:ext cx="2057400" cy="906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127026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636911"/>
            <a:ext cx="8229600" cy="1800201"/>
          </a:xfrm>
        </p:spPr>
        <p:txBody>
          <a:bodyPr>
            <a:normAutofit/>
          </a:bodyPr>
          <a:lstStyle/>
          <a:p>
            <a:pPr algn="ctr" eaLnBrk="1" hangingPunct="1">
              <a:buFont typeface="Wingdings" pitchFamily="2" charset="2"/>
              <a:buNone/>
              <a:defRPr/>
            </a:pPr>
            <a:endParaRPr lang="hu-HU" altLang="hu-HU" sz="3600" b="1" dirty="0" smtClean="0"/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hu-HU" altLang="hu-HU" sz="3600" b="1" dirty="0" smtClean="0"/>
              <a:t>www.gyulahus.hu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hu-HU" altLang="hu-HU" sz="3600" b="1" dirty="0" smtClean="0"/>
          </a:p>
        </p:txBody>
      </p:sp>
    </p:spTree>
    <p:extLst>
      <p:ext uri="{BB962C8B-B14F-4D97-AF65-F5344CB8AC3E}">
        <p14:creationId xmlns:p14="http://schemas.microsoft.com/office/powerpoint/2010/main" xmlns="" val="4073500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 dirty="0" smtClean="0"/>
          </a:p>
          <a:p>
            <a:pPr algn="ctr"/>
            <a:endParaRPr lang="hu-HU" b="1" dirty="0"/>
          </a:p>
          <a:p>
            <a:pPr marL="0" indent="0" algn="ctr">
              <a:buNone/>
            </a:pPr>
            <a:r>
              <a:rPr lang="hu-HU" sz="3600" b="1" dirty="0" smtClean="0"/>
              <a:t>Köszönöm szépen a figyelmet!</a:t>
            </a:r>
            <a:endParaRPr lang="hu-HU" sz="3600" b="1" dirty="0"/>
          </a:p>
        </p:txBody>
      </p:sp>
    </p:spTree>
    <p:extLst>
      <p:ext uri="{BB962C8B-B14F-4D97-AF65-F5344CB8AC3E}">
        <p14:creationId xmlns:p14="http://schemas.microsoft.com/office/powerpoint/2010/main" xmlns="" val="2399583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29867" y="908720"/>
            <a:ext cx="8229600" cy="1143000"/>
          </a:xfrm>
        </p:spPr>
        <p:txBody>
          <a:bodyPr>
            <a:noAutofit/>
          </a:bodyPr>
          <a:lstStyle/>
          <a:p>
            <a:r>
              <a:rPr lang="hu-H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Gyulahús Kft. árbevétel, eredmény</a:t>
            </a:r>
            <a:br>
              <a:rPr lang="hu-H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2013-2015.</a:t>
            </a:r>
            <a:endParaRPr lang="hu-H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1" name="Táblázat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800517012"/>
              </p:ext>
            </p:extLst>
          </p:nvPr>
        </p:nvGraphicFramePr>
        <p:xfrm>
          <a:off x="899592" y="2348880"/>
          <a:ext cx="7416824" cy="2088232"/>
        </p:xfrm>
        <a:graphic>
          <a:graphicData uri="http://schemas.openxmlformats.org/drawingml/2006/table">
            <a:tbl>
              <a:tblPr/>
              <a:tblGrid>
                <a:gridCol w="2922524"/>
                <a:gridCol w="1498100"/>
                <a:gridCol w="1498100"/>
                <a:gridCol w="1498100"/>
              </a:tblGrid>
              <a:tr h="528348">
                <a:tc>
                  <a:txBody>
                    <a:bodyPr/>
                    <a:lstStyle/>
                    <a:p>
                      <a:pPr algn="l" fontAlgn="b"/>
                      <a:endParaRPr lang="hu-H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hu-H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hu-H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Adatok E Ft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8348">
                <a:tc>
                  <a:txBody>
                    <a:bodyPr/>
                    <a:lstStyle/>
                    <a:p>
                      <a:pPr algn="l" fontAlgn="b"/>
                      <a:r>
                        <a:rPr lang="hu-HU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2013. év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2014. év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2015. év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3188">
                <a:tc>
                  <a:txBody>
                    <a:bodyPr/>
                    <a:lstStyle/>
                    <a:p>
                      <a:pPr algn="l" fontAlgn="b"/>
                      <a:r>
                        <a:rPr lang="hu-HU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Árbevétel</a:t>
                      </a:r>
                    </a:p>
                  </a:txBody>
                  <a:tcPr marL="9525" marR="9525" marT="9525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3 837 463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4 598 627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5 014 717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8348">
                <a:tc>
                  <a:txBody>
                    <a:bodyPr/>
                    <a:lstStyle/>
                    <a:p>
                      <a:pPr algn="l" fontAlgn="b"/>
                      <a:r>
                        <a:rPr lang="hu-HU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Adózás előtti eredmény</a:t>
                      </a:r>
                    </a:p>
                  </a:txBody>
                  <a:tcPr marL="9525" marR="9525" marT="9525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28 293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171 002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562 279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2" name="Picture 6" descr="GYULAI_Szalagos_feheralap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5951537"/>
            <a:ext cx="2057400" cy="906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Kép 12" descr="O:\Kepzes\Projekt\Work-based Learning in CVET\Disszeminációs + kommunikációs anyagok\Logó\Tervezetek\WBL-CVET-Logo FINAL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420100" y="0"/>
            <a:ext cx="723900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Kép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2706" y="0"/>
            <a:ext cx="1931987" cy="55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826514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95536" y="980728"/>
            <a:ext cx="8229600" cy="1143000"/>
          </a:xfrm>
        </p:spPr>
        <p:txBody>
          <a:bodyPr>
            <a:normAutofit/>
          </a:bodyPr>
          <a:lstStyle/>
          <a:p>
            <a:r>
              <a:rPr lang="hu-H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Gyulahús Kft. </a:t>
            </a:r>
            <a:r>
              <a:rPr lang="hu-H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hu-H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étszám 2013-2015.</a:t>
            </a:r>
            <a:endParaRPr lang="hu-H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Tábláza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178018031"/>
              </p:ext>
            </p:extLst>
          </p:nvPr>
        </p:nvGraphicFramePr>
        <p:xfrm>
          <a:off x="755576" y="2420888"/>
          <a:ext cx="7416823" cy="1728192"/>
        </p:xfrm>
        <a:graphic>
          <a:graphicData uri="http://schemas.openxmlformats.org/drawingml/2006/table">
            <a:tbl>
              <a:tblPr/>
              <a:tblGrid>
                <a:gridCol w="3708412"/>
                <a:gridCol w="1236137"/>
                <a:gridCol w="1236137"/>
                <a:gridCol w="1236137"/>
              </a:tblGrid>
              <a:tr h="576064">
                <a:tc>
                  <a:txBody>
                    <a:bodyPr/>
                    <a:lstStyle/>
                    <a:p>
                      <a:pPr algn="l" fontAlgn="b"/>
                      <a:endParaRPr lang="hu-H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hu-H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hu-H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Adatok </a:t>
                      </a:r>
                      <a:r>
                        <a:rPr lang="hu-H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fő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algn="l" fontAlgn="b"/>
                      <a:r>
                        <a:rPr lang="hu-HU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2013. év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2014. év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2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2015. év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algn="l" fontAlgn="b"/>
                      <a:r>
                        <a:rPr lang="hu-HU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Éves átlagos állományi létszám</a:t>
                      </a:r>
                    </a:p>
                  </a:txBody>
                  <a:tcPr marL="9525" marR="9525" marT="9525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268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273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285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6" name="Picture 6" descr="GYULAI_Szalagos_feheralap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5951537"/>
            <a:ext cx="2057400" cy="906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Kép 6" descr="O:\Kepzes\Projekt\Work-based Learning in CVET\Disszeminációs + kommunikációs anyagok\Logó\Tervezetek\WBL-CVET-Logo FINAL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420642" y="0"/>
            <a:ext cx="723900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Kép 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2706" y="0"/>
            <a:ext cx="1931987" cy="55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763827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52113" y="908720"/>
            <a:ext cx="8229600" cy="1143000"/>
          </a:xfrm>
        </p:spPr>
        <p:txBody>
          <a:bodyPr>
            <a:normAutofit/>
          </a:bodyPr>
          <a:lstStyle/>
          <a:p>
            <a:r>
              <a:rPr lang="hu-H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Tanulószerződések száma 2013-2016.</a:t>
            </a:r>
            <a:endParaRPr lang="hu-H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Kép 3" descr="O:\Kepzes\Projekt\Work-based Learning in CVET\Disszeminációs + kommunikációs anyagok\Logó\Tervezetek\WBL-CVET-Logo FINAL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20642" y="0"/>
            <a:ext cx="723900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6" descr="GYULAI_Szalagos_feherala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5951537"/>
            <a:ext cx="2057400" cy="906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Kép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2706" y="0"/>
            <a:ext cx="1931987" cy="55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Tábláza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990567924"/>
              </p:ext>
            </p:extLst>
          </p:nvPr>
        </p:nvGraphicFramePr>
        <p:xfrm>
          <a:off x="755573" y="2564904"/>
          <a:ext cx="7665069" cy="1800201"/>
        </p:xfrm>
        <a:graphic>
          <a:graphicData uri="http://schemas.openxmlformats.org/drawingml/2006/table">
            <a:tbl>
              <a:tblPr/>
              <a:tblGrid>
                <a:gridCol w="3380017"/>
                <a:gridCol w="1071263"/>
                <a:gridCol w="1071263"/>
                <a:gridCol w="1071263"/>
                <a:gridCol w="1071263"/>
              </a:tblGrid>
              <a:tr h="641451">
                <a:tc>
                  <a:txBody>
                    <a:bodyPr/>
                    <a:lstStyle/>
                    <a:p>
                      <a:pPr algn="l" fontAlgn="b"/>
                      <a:endParaRPr lang="hu-H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hu-H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hu-H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hu-H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Adatok fő</a:t>
                      </a:r>
                      <a:endParaRPr lang="hu-H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1451"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hu-HU" sz="20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9525" marT="9525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hu-HU" sz="20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2013. év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hu-HU" sz="20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2014. év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hu-HU" sz="20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2015. év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hu-HU" sz="20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2016. év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7299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hu-HU" sz="20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Tanulószerződések száma</a:t>
                      </a:r>
                    </a:p>
                  </a:txBody>
                  <a:tcPr marL="9525" marR="9525" marT="9525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hu-HU" sz="20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hu-HU" sz="20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38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hu-HU" sz="20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hu-HU" sz="20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39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09904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7544" y="695680"/>
            <a:ext cx="8229600" cy="1143000"/>
          </a:xfrm>
        </p:spPr>
        <p:txBody>
          <a:bodyPr>
            <a:noAutofit/>
          </a:bodyPr>
          <a:lstStyle/>
          <a:p>
            <a:r>
              <a:rPr lang="hu-H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Új elemek a munkahelyen</a:t>
            </a:r>
            <a:br>
              <a:rPr lang="hu-H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történő gyakorlati képzés minőségének javítása érdekében</a:t>
            </a:r>
            <a:endParaRPr lang="hu-HU" sz="36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993307"/>
          </a:xfrm>
        </p:spPr>
        <p:txBody>
          <a:bodyPr/>
          <a:lstStyle/>
          <a:p>
            <a:pPr marL="0" indent="0">
              <a:buNone/>
            </a:pPr>
            <a:endParaRPr lang="hu-H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hu-H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hu-H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szakmai követelmények tanulási eredmény alapú megfogalmazása szorosan együttműködve a képző </a:t>
            </a:r>
            <a:r>
              <a:rPr lang="hu-H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intézménnyel</a:t>
            </a:r>
          </a:p>
          <a:p>
            <a:pPr marL="0" indent="0">
              <a:buNone/>
            </a:pPr>
            <a:r>
              <a:rPr lang="hu-H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Nagyon fontos a tanulási eredmények egyszerű, 	egyértelmű 	megfogalmazása.</a:t>
            </a:r>
          </a:p>
          <a:p>
            <a:pPr marL="0" indent="0">
              <a:buNone/>
            </a:pPr>
            <a:endParaRPr lang="hu-H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u-H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hu-HU" dirty="0"/>
          </a:p>
        </p:txBody>
      </p:sp>
      <p:pic>
        <p:nvPicPr>
          <p:cNvPr id="4" name="Kép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2706" y="0"/>
            <a:ext cx="1931987" cy="55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Kép 4" descr="O:\Kepzes\Projekt\Work-based Learning in CVET\Disszeminációs + kommunikációs anyagok\Logó\Tervezetek\WBL-CVET-Logo FINAL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420100" y="0"/>
            <a:ext cx="723900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6" descr="GYULAI_Szalagos_feheralap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5951537"/>
            <a:ext cx="2057400" cy="906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629835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138138"/>
          </a:xfrm>
        </p:spPr>
        <p:txBody>
          <a:bodyPr>
            <a:noAutofit/>
          </a:bodyPr>
          <a:lstStyle/>
          <a:p>
            <a:r>
              <a:rPr lang="hu-H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Új elemek a munkahelyen</a:t>
            </a:r>
            <a:br>
              <a:rPr lang="hu-H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történő gyakorlati képzés minőségének javítása érdekében</a:t>
            </a:r>
            <a:endParaRPr lang="hu-HU" sz="36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864" y="2204864"/>
            <a:ext cx="8229600" cy="3921299"/>
          </a:xfrm>
        </p:spPr>
        <p:txBody>
          <a:bodyPr/>
          <a:lstStyle/>
          <a:p>
            <a:pPr marL="0" indent="0">
              <a:buNone/>
            </a:pPr>
            <a:endParaRPr lang="hu-H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 startAt="2"/>
            </a:pPr>
            <a:r>
              <a:rPr lang="hu-H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Képzésben résztvevők kiválasztása</a:t>
            </a:r>
          </a:p>
          <a:p>
            <a:pPr marL="0" indent="0">
              <a:buNone/>
            </a:pPr>
            <a:endParaRPr lang="hu-H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u-H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hu-H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vállalat elvárásainak megfelelő jelentkező</a:t>
            </a:r>
          </a:p>
          <a:p>
            <a:pPr marL="0" indent="0">
              <a:buNone/>
            </a:pPr>
            <a:r>
              <a:rPr lang="hu-H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hu-H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Motivációs rész</a:t>
            </a:r>
            <a:endParaRPr lang="hu-H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hu-HU" dirty="0"/>
          </a:p>
        </p:txBody>
      </p:sp>
      <p:pic>
        <p:nvPicPr>
          <p:cNvPr id="4" name="Kép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2706" y="0"/>
            <a:ext cx="1931987" cy="55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Kép 4" descr="O:\Kepzes\Projekt\Work-based Learning in CVET\Disszeminációs + kommunikációs anyagok\Logó\Tervezetek\WBL-CVET-Logo FINAL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420100" y="0"/>
            <a:ext cx="723900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6" descr="GYULAI_Szalagos_feheralap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5951537"/>
            <a:ext cx="2057400" cy="906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941752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7544" y="1052736"/>
            <a:ext cx="8229600" cy="1143000"/>
          </a:xfrm>
        </p:spPr>
        <p:txBody>
          <a:bodyPr>
            <a:noAutofit/>
          </a:bodyPr>
          <a:lstStyle/>
          <a:p>
            <a:r>
              <a:rPr lang="hu-H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Új elemek a munkahelyen</a:t>
            </a:r>
            <a:br>
              <a:rPr lang="hu-H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történő gyakorlati képzés minőségének javítása érdekében</a:t>
            </a:r>
            <a:endParaRPr lang="hu-HU" sz="36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3849291"/>
          </a:xfrm>
        </p:spPr>
        <p:txBody>
          <a:bodyPr/>
          <a:lstStyle/>
          <a:p>
            <a:pPr marL="0" indent="0">
              <a:buNone/>
            </a:pPr>
            <a:endParaRPr lang="hu-H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spcBef>
                <a:spcPts val="600"/>
              </a:spcBef>
              <a:spcAft>
                <a:spcPts val="1200"/>
              </a:spcAft>
              <a:buFont typeface="+mj-lt"/>
              <a:buAutoNum type="arabicPeriod" startAt="3"/>
            </a:pPr>
            <a:r>
              <a:rPr lang="hu-H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hu-H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képzésben résztvevő formális, informális </a:t>
            </a:r>
            <a:r>
              <a:rPr lang="hu-H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és nonformális képzésben szerzett tapasztalatainak</a:t>
            </a:r>
            <a:r>
              <a:rPr lang="hu-H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kompetenciáinak </a:t>
            </a:r>
            <a:r>
              <a:rPr lang="hu-H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felmérése.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hu-H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hu-H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 kell terjedjen a családi háttérből adódó 	igényekre is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hu-H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hu-H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képzésben résztvevő számára is fontos</a:t>
            </a:r>
          </a:p>
          <a:p>
            <a:pPr marL="0" indent="0">
              <a:spcBef>
                <a:spcPts val="600"/>
              </a:spcBef>
              <a:spcAft>
                <a:spcPts val="1200"/>
              </a:spcAft>
              <a:buNone/>
            </a:pPr>
            <a:endParaRPr lang="hu-H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hu-HU" dirty="0"/>
          </a:p>
        </p:txBody>
      </p:sp>
      <p:pic>
        <p:nvPicPr>
          <p:cNvPr id="4" name="Kép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2706" y="0"/>
            <a:ext cx="1931987" cy="55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Kép 4" descr="O:\Kepzes\Projekt\Work-based Learning in CVET\Disszeminációs + kommunikációs anyagok\Logó\Tervezetek\WBL-CVET-Logo FINAL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420100" y="0"/>
            <a:ext cx="723900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6" descr="GYULAI_Szalagos_feheralap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5951537"/>
            <a:ext cx="2057400" cy="906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4072320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7544" y="908720"/>
            <a:ext cx="8229600" cy="1143000"/>
          </a:xfrm>
        </p:spPr>
        <p:txBody>
          <a:bodyPr>
            <a:noAutofit/>
          </a:bodyPr>
          <a:lstStyle/>
          <a:p>
            <a:r>
              <a:rPr lang="hu-H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Új elemek a munkahelyen</a:t>
            </a:r>
            <a:br>
              <a:rPr lang="hu-H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történő gyakorlati képzés minőségének javítása érdekében</a:t>
            </a:r>
            <a:endParaRPr lang="hu-HU" sz="36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065315"/>
          </a:xfrm>
        </p:spPr>
        <p:txBody>
          <a:bodyPr/>
          <a:lstStyle/>
          <a:p>
            <a:pPr marL="0" indent="0">
              <a:buNone/>
            </a:pPr>
            <a:endParaRPr lang="hu-H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spcBef>
                <a:spcPts val="600"/>
              </a:spcBef>
              <a:spcAft>
                <a:spcPts val="1200"/>
              </a:spcAft>
              <a:buFont typeface="+mj-lt"/>
              <a:buAutoNum type="arabicPeriod" startAt="4"/>
            </a:pPr>
            <a:r>
              <a:rPr lang="hu-H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Az </a:t>
            </a:r>
            <a:r>
              <a:rPr lang="hu-H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előzetes kompetencia felmérés, az egyéni igények és a szakmai követelmények alapján az egyénre szabott gyakorlati képzés megtervezése, egyéni képzési terv </a:t>
            </a:r>
            <a:r>
              <a:rPr lang="hu-H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alkalmazása</a:t>
            </a:r>
          </a:p>
          <a:p>
            <a:pPr marL="400050" lvl="1" indent="0">
              <a:spcBef>
                <a:spcPts val="600"/>
              </a:spcBef>
              <a:spcAft>
                <a:spcPts val="1200"/>
              </a:spcAft>
              <a:buNone/>
            </a:pPr>
            <a:r>
              <a:rPr lang="hu-H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képzésben résztvevő egyéni képzési útjának  	tudatos koordinálása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hu-HU" dirty="0"/>
          </a:p>
        </p:txBody>
      </p:sp>
      <p:pic>
        <p:nvPicPr>
          <p:cNvPr id="4" name="Kép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2706" y="0"/>
            <a:ext cx="1931987" cy="55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Kép 4" descr="O:\Kepzes\Projekt\Work-based Learning in CVET\Disszeminációs + kommunikációs anyagok\Logó\Tervezetek\WBL-CVET-Logo FINAL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420100" y="0"/>
            <a:ext cx="723900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6" descr="GYULAI_Szalagos_feheralap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5951537"/>
            <a:ext cx="2057400" cy="906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440056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7544" y="908720"/>
            <a:ext cx="8229600" cy="1143000"/>
          </a:xfrm>
        </p:spPr>
        <p:txBody>
          <a:bodyPr>
            <a:noAutofit/>
          </a:bodyPr>
          <a:lstStyle/>
          <a:p>
            <a:r>
              <a:rPr lang="hu-H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Új elemek a munkahelyen</a:t>
            </a:r>
            <a:br>
              <a:rPr lang="hu-H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történő gyakorlati képzés minőségének javítása érdekében</a:t>
            </a:r>
            <a:endParaRPr lang="hu-HU" sz="36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39552" y="2204864"/>
            <a:ext cx="8229600" cy="3201219"/>
          </a:xfrm>
        </p:spPr>
        <p:txBody>
          <a:bodyPr/>
          <a:lstStyle/>
          <a:p>
            <a:pPr marL="0" indent="0">
              <a:buNone/>
            </a:pPr>
            <a:endParaRPr lang="hu-H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spcBef>
                <a:spcPts val="600"/>
              </a:spcBef>
              <a:spcAft>
                <a:spcPts val="1200"/>
              </a:spcAft>
              <a:buFont typeface="+mj-lt"/>
              <a:buAutoNum type="arabicPeriod" startAt="5"/>
            </a:pPr>
            <a:r>
              <a:rPr lang="hu-H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Munkahelyi instruktor alkalmazása</a:t>
            </a:r>
          </a:p>
          <a:p>
            <a:pPr marL="0" indent="0">
              <a:spcBef>
                <a:spcPts val="600"/>
              </a:spcBef>
              <a:spcAft>
                <a:spcPts val="1200"/>
              </a:spcAft>
              <a:buNone/>
            </a:pP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hu-H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Meghatározó a gyakorlat eredményessége 	szempontjából</a:t>
            </a:r>
            <a:endParaRPr lang="hu-H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hu-HU" dirty="0"/>
          </a:p>
        </p:txBody>
      </p:sp>
      <p:pic>
        <p:nvPicPr>
          <p:cNvPr id="4" name="Kép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2706" y="0"/>
            <a:ext cx="1931987" cy="55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Kép 4" descr="O:\Kepzes\Projekt\Work-based Learning in CVET\Disszeminációs + kommunikációs anyagok\Logó\Tervezetek\WBL-CVET-Logo FINAL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420100" y="0"/>
            <a:ext cx="723900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6" descr="GYULAI_Szalagos_feheralap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5951537"/>
            <a:ext cx="2057400" cy="906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4197218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705</TotalTime>
  <Words>295</Words>
  <Application>Microsoft Office PowerPoint</Application>
  <PresentationFormat>Diavetítés a képernyőre (4:3 oldalarány)</PresentationFormat>
  <Paragraphs>86</Paragraphs>
  <Slides>13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13</vt:i4>
      </vt:variant>
    </vt:vector>
  </HeadingPairs>
  <TitlesOfParts>
    <vt:vector size="14" baseType="lpstr">
      <vt:lpstr>Office-téma</vt:lpstr>
      <vt:lpstr>A Gyulahús Kft. szerepe a projekt megvalósításban  </vt:lpstr>
      <vt:lpstr>Gyulahús Kft. árbevétel, eredmény 2013-2015.</vt:lpstr>
      <vt:lpstr>Gyulahús Kft. létszám 2013-2015.</vt:lpstr>
      <vt:lpstr>Tanulószerződések száma 2013-2016.</vt:lpstr>
      <vt:lpstr>Új elemek a munkahelyen történő gyakorlati képzés minőségének javítása érdekében</vt:lpstr>
      <vt:lpstr>Új elemek a munkahelyen történő gyakorlati képzés minőségének javítása érdekében</vt:lpstr>
      <vt:lpstr>Új elemek a munkahelyen történő gyakorlati képzés minőségének javítása érdekében</vt:lpstr>
      <vt:lpstr>Új elemek a munkahelyen történő gyakorlati képzés minőségének javítása érdekében</vt:lpstr>
      <vt:lpstr>Új elemek a munkahelyen történő gyakorlati képzés minőségének javítása érdekében</vt:lpstr>
      <vt:lpstr>Új elemek a munkahelyen történő gyakorlati képzés minőségének javítása érdekében</vt:lpstr>
      <vt:lpstr>Új elemek a munkahelyen történő gyakorlati képzés minőségének javítása érdekében</vt:lpstr>
      <vt:lpstr>12. dia</vt:lpstr>
      <vt:lpstr>13. dia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„Work-based Learning in CVET – Munkalapú tanulás a felnőttképzésben”</dc:title>
  <dc:creator>User01</dc:creator>
  <cp:lastModifiedBy>Oroszné Kovács Enikő</cp:lastModifiedBy>
  <cp:revision>39</cp:revision>
  <cp:lastPrinted>2016-11-10T13:32:22Z</cp:lastPrinted>
  <dcterms:created xsi:type="dcterms:W3CDTF">2016-11-08T10:51:34Z</dcterms:created>
  <dcterms:modified xsi:type="dcterms:W3CDTF">2016-11-11T07:13:28Z</dcterms:modified>
</cp:coreProperties>
</file>