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 id="2147483669" r:id="rId3"/>
    <p:sldMasterId id="2147483832" r:id="rId4"/>
  </p:sldMasterIdLst>
  <p:notesMasterIdLst>
    <p:notesMasterId r:id="rId40"/>
  </p:notesMasterIdLst>
  <p:handoutMasterIdLst>
    <p:handoutMasterId r:id="rId41"/>
  </p:handoutMasterIdLst>
  <p:sldIdLst>
    <p:sldId id="272" r:id="rId5"/>
    <p:sldId id="609" r:id="rId6"/>
    <p:sldId id="654" r:id="rId7"/>
    <p:sldId id="584" r:id="rId8"/>
    <p:sldId id="612" r:id="rId9"/>
    <p:sldId id="613" r:id="rId10"/>
    <p:sldId id="663" r:id="rId11"/>
    <p:sldId id="664" r:id="rId12"/>
    <p:sldId id="656" r:id="rId13"/>
    <p:sldId id="658" r:id="rId14"/>
    <p:sldId id="646" r:id="rId15"/>
    <p:sldId id="620" r:id="rId16"/>
    <p:sldId id="621" r:id="rId17"/>
    <p:sldId id="622" r:id="rId18"/>
    <p:sldId id="623" r:id="rId19"/>
    <p:sldId id="642" r:id="rId20"/>
    <p:sldId id="647" r:id="rId21"/>
    <p:sldId id="637" r:id="rId22"/>
    <p:sldId id="625" r:id="rId23"/>
    <p:sldId id="648" r:id="rId24"/>
    <p:sldId id="626" r:id="rId25"/>
    <p:sldId id="639" r:id="rId26"/>
    <p:sldId id="627" r:id="rId27"/>
    <p:sldId id="628" r:id="rId28"/>
    <p:sldId id="659" r:id="rId29"/>
    <p:sldId id="660" r:id="rId30"/>
    <p:sldId id="661" r:id="rId31"/>
    <p:sldId id="662" r:id="rId32"/>
    <p:sldId id="650" r:id="rId33"/>
    <p:sldId id="651" r:id="rId34"/>
    <p:sldId id="652" r:id="rId35"/>
    <p:sldId id="632" r:id="rId36"/>
    <p:sldId id="633" r:id="rId37"/>
    <p:sldId id="634" r:id="rId38"/>
    <p:sldId id="417" r:id="rId39"/>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061"/>
    <a:srgbClr val="A69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81541" autoAdjust="0"/>
  </p:normalViewPr>
  <p:slideViewPr>
    <p:cSldViewPr>
      <p:cViewPr varScale="1">
        <p:scale>
          <a:sx n="95" d="100"/>
          <a:sy n="95" d="100"/>
        </p:scale>
        <p:origin x="18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11D4-6178-4F07-99F9-53D057D9E658}" type="doc">
      <dgm:prSet loTypeId="urn:microsoft.com/office/officeart/2005/8/layout/radial2" loCatId="relationship" qsTypeId="urn:microsoft.com/office/officeart/2005/8/quickstyle/simple1#2" qsCatId="simple" csTypeId="urn:microsoft.com/office/officeart/2005/8/colors/accent1_2#2" csCatId="accent1" phldr="1"/>
      <dgm:spPr/>
      <dgm:t>
        <a:bodyPr/>
        <a:lstStyle/>
        <a:p>
          <a:endParaRPr lang="hu-HU"/>
        </a:p>
      </dgm:t>
    </dgm:pt>
    <dgm:pt modelId="{EB47403D-9F4B-4525-B1A9-77937C69980B}">
      <dgm:prSet custT="1"/>
      <dgm:spPr>
        <a:solidFill>
          <a:srgbClr val="A69765"/>
        </a:solidFill>
      </dgm:spPr>
      <dgm:t>
        <a:bodyPr/>
        <a:lstStyle/>
        <a:p>
          <a:pPr rtl="0"/>
          <a:r>
            <a:rPr lang="hu-HU" sz="2400" dirty="0" smtClean="0">
              <a:latin typeface="Times New Roman" panose="02020603050405020304" pitchFamily="18" charset="0"/>
              <a:cs typeface="Times New Roman" panose="02020603050405020304" pitchFamily="18" charset="0"/>
            </a:rPr>
            <a:t>idegen nyelvi tudás bővítése</a:t>
          </a:r>
          <a:endParaRPr lang="hu-HU" sz="2400" dirty="0">
            <a:latin typeface="Times New Roman" panose="02020603050405020304" pitchFamily="18" charset="0"/>
            <a:cs typeface="Times New Roman" panose="02020603050405020304" pitchFamily="18" charset="0"/>
          </a:endParaRPr>
        </a:p>
      </dgm:t>
    </dgm:pt>
    <dgm:pt modelId="{9553406C-50FF-42EA-B3A6-A7C79144B8C4}" type="parTrans" cxnId="{44A8D8C3-3C45-4100-AADE-4E068653A8CB}">
      <dgm:prSet/>
      <dgm:spPr/>
      <dgm:t>
        <a:bodyPr/>
        <a:lstStyle/>
        <a:p>
          <a:endParaRPr lang="hu-HU"/>
        </a:p>
      </dgm:t>
    </dgm:pt>
    <dgm:pt modelId="{A70A1F31-36B8-4431-8A8F-1534B446665B}" type="sibTrans" cxnId="{44A8D8C3-3C45-4100-AADE-4E068653A8CB}">
      <dgm:prSet/>
      <dgm:spPr/>
      <dgm:t>
        <a:bodyPr/>
        <a:lstStyle/>
        <a:p>
          <a:endParaRPr lang="hu-HU"/>
        </a:p>
      </dgm:t>
    </dgm:pt>
    <dgm:pt modelId="{6C10B745-7701-44E5-84D4-6E3C378B8C1E}">
      <dgm:prSet custT="1"/>
      <dgm:spPr>
        <a:solidFill>
          <a:srgbClr val="A69765"/>
        </a:solidFill>
      </dgm:spPr>
      <dgm:t>
        <a:bodyPr/>
        <a:lstStyle/>
        <a:p>
          <a:pPr rtl="0"/>
          <a:r>
            <a:rPr lang="hu-HU" sz="2200" dirty="0" smtClean="0">
              <a:latin typeface="Times New Roman" panose="02020603050405020304" pitchFamily="18" charset="0"/>
              <a:cs typeface="Times New Roman" panose="02020603050405020304" pitchFamily="18" charset="0"/>
            </a:rPr>
            <a:t>informatikai tudás bővítése</a:t>
          </a:r>
          <a:endParaRPr lang="hu-HU" sz="2200" dirty="0">
            <a:latin typeface="Times New Roman" panose="02020603050405020304" pitchFamily="18" charset="0"/>
            <a:cs typeface="Times New Roman" panose="02020603050405020304" pitchFamily="18" charset="0"/>
          </a:endParaRPr>
        </a:p>
      </dgm:t>
    </dgm:pt>
    <dgm:pt modelId="{54F272D4-1DD0-40D3-AFDF-291F0205CDC8}" type="parTrans" cxnId="{75B914C1-D91F-4CB7-988A-1A3AE4A0D1C1}">
      <dgm:prSet/>
      <dgm:spPr/>
      <dgm:t>
        <a:bodyPr/>
        <a:lstStyle/>
        <a:p>
          <a:endParaRPr lang="hu-HU"/>
        </a:p>
      </dgm:t>
    </dgm:pt>
    <dgm:pt modelId="{E9B301FD-C7C7-495E-917A-7089C1EA5618}" type="sibTrans" cxnId="{75B914C1-D91F-4CB7-988A-1A3AE4A0D1C1}">
      <dgm:prSet/>
      <dgm:spPr/>
      <dgm:t>
        <a:bodyPr/>
        <a:lstStyle/>
        <a:p>
          <a:endParaRPr lang="hu-HU"/>
        </a:p>
      </dgm:t>
    </dgm:pt>
    <dgm:pt modelId="{276E2381-5E1B-4DF3-BAB7-749E6FE6B437}">
      <dgm:prSet custT="1"/>
      <dgm:spPr>
        <a:solidFill>
          <a:srgbClr val="A69765"/>
        </a:solidFill>
      </dgm:spPr>
      <dgm:t>
        <a:bodyPr/>
        <a:lstStyle/>
        <a:p>
          <a:pPr rtl="0"/>
          <a:r>
            <a:rPr lang="hu-HU" sz="2400" dirty="0" smtClean="0">
              <a:latin typeface="Times New Roman" panose="02020603050405020304" pitchFamily="18" charset="0"/>
              <a:cs typeface="Times New Roman" panose="02020603050405020304" pitchFamily="18" charset="0"/>
            </a:rPr>
            <a:t>életpálya tanácsadás</a:t>
          </a:r>
          <a:endParaRPr lang="hu-HU" sz="2400" dirty="0">
            <a:latin typeface="Times New Roman" panose="02020603050405020304" pitchFamily="18" charset="0"/>
            <a:cs typeface="Times New Roman" panose="02020603050405020304" pitchFamily="18" charset="0"/>
          </a:endParaRPr>
        </a:p>
      </dgm:t>
    </dgm:pt>
    <dgm:pt modelId="{36368380-02CA-4CA7-AB97-26341A475F20}" type="parTrans" cxnId="{8F9CAFD0-80A6-462C-BF70-DC7F9B809791}">
      <dgm:prSet/>
      <dgm:spPr/>
      <dgm:t>
        <a:bodyPr/>
        <a:lstStyle/>
        <a:p>
          <a:endParaRPr lang="hu-HU"/>
        </a:p>
      </dgm:t>
    </dgm:pt>
    <dgm:pt modelId="{3474A091-8EE1-4F94-AD0C-A921CB362171}" type="sibTrans" cxnId="{8F9CAFD0-80A6-462C-BF70-DC7F9B809791}">
      <dgm:prSet/>
      <dgm:spPr/>
      <dgm:t>
        <a:bodyPr/>
        <a:lstStyle/>
        <a:p>
          <a:endParaRPr lang="hu-HU"/>
        </a:p>
      </dgm:t>
    </dgm:pt>
    <dgm:pt modelId="{38545D41-C374-497E-B3AD-42CC6CFF28F6}" type="pres">
      <dgm:prSet presAssocID="{C1F511D4-6178-4F07-99F9-53D057D9E658}" presName="composite" presStyleCnt="0">
        <dgm:presLayoutVars>
          <dgm:chMax val="5"/>
          <dgm:dir/>
          <dgm:animLvl val="ctr"/>
          <dgm:resizeHandles val="exact"/>
        </dgm:presLayoutVars>
      </dgm:prSet>
      <dgm:spPr/>
      <dgm:t>
        <a:bodyPr/>
        <a:lstStyle/>
        <a:p>
          <a:endParaRPr lang="hu-HU"/>
        </a:p>
      </dgm:t>
    </dgm:pt>
    <dgm:pt modelId="{01358DA4-E900-4A24-B54D-6358EDE1BA3E}" type="pres">
      <dgm:prSet presAssocID="{C1F511D4-6178-4F07-99F9-53D057D9E658}" presName="cycle" presStyleCnt="0"/>
      <dgm:spPr/>
    </dgm:pt>
    <dgm:pt modelId="{1EC6CF86-E119-45A8-944E-48310FE1DA67}" type="pres">
      <dgm:prSet presAssocID="{C1F511D4-6178-4F07-99F9-53D057D9E658}" presName="centerShape" presStyleCnt="0"/>
      <dgm:spPr/>
    </dgm:pt>
    <dgm:pt modelId="{838EAF36-887F-4E24-A399-1B9829E3C0C6}" type="pres">
      <dgm:prSet presAssocID="{C1F511D4-6178-4F07-99F9-53D057D9E658}" presName="connSite" presStyleLbl="node1" presStyleIdx="0" presStyleCnt="4"/>
      <dgm:spPr/>
    </dgm:pt>
    <dgm:pt modelId="{F55755B2-6B6D-42CB-9B7F-D6E4F3C2940F}" type="pres">
      <dgm:prSet presAssocID="{C1F511D4-6178-4F07-99F9-53D057D9E658}" presName="visible" presStyleLbl="node1" presStyleIdx="0" presStyleCnt="4" custScaleX="66546" custScaleY="64108"/>
      <dgm:spPr>
        <a:prstGeom prst="flowChartAlternateProcess">
          <a:avLst/>
        </a:prstGeom>
        <a:solidFill>
          <a:srgbClr val="A69765"/>
        </a:solidFill>
      </dgm:spPr>
    </dgm:pt>
    <dgm:pt modelId="{A0FC028D-44CD-47B6-AC09-F39B1D4118B3}" type="pres">
      <dgm:prSet presAssocID="{9553406C-50FF-42EA-B3A6-A7C79144B8C4}" presName="Name25" presStyleLbl="parChTrans1D1" presStyleIdx="0" presStyleCnt="3"/>
      <dgm:spPr/>
      <dgm:t>
        <a:bodyPr/>
        <a:lstStyle/>
        <a:p>
          <a:endParaRPr lang="hu-HU"/>
        </a:p>
      </dgm:t>
    </dgm:pt>
    <dgm:pt modelId="{218EA481-6746-4649-8E87-BE6C5C0591AC}" type="pres">
      <dgm:prSet presAssocID="{EB47403D-9F4B-4525-B1A9-77937C69980B}" presName="node" presStyleCnt="0"/>
      <dgm:spPr/>
    </dgm:pt>
    <dgm:pt modelId="{640ABCF2-93B1-4EE7-B362-86D0882E9401}" type="pres">
      <dgm:prSet presAssocID="{EB47403D-9F4B-4525-B1A9-77937C69980B}" presName="parentNode" presStyleLbl="node1" presStyleIdx="1" presStyleCnt="4" custScaleX="250557" custScaleY="98475" custLinFactNeighborX="5927" custLinFactNeighborY="-995">
        <dgm:presLayoutVars>
          <dgm:chMax val="1"/>
          <dgm:bulletEnabled val="1"/>
        </dgm:presLayoutVars>
      </dgm:prSet>
      <dgm:spPr/>
      <dgm:t>
        <a:bodyPr/>
        <a:lstStyle/>
        <a:p>
          <a:endParaRPr lang="hu-HU"/>
        </a:p>
      </dgm:t>
    </dgm:pt>
    <dgm:pt modelId="{08FA2AB1-476C-43CC-9669-4007D25674AA}" type="pres">
      <dgm:prSet presAssocID="{EB47403D-9F4B-4525-B1A9-77937C69980B}" presName="childNode" presStyleLbl="revTx" presStyleIdx="0" presStyleCnt="0">
        <dgm:presLayoutVars>
          <dgm:bulletEnabled val="1"/>
        </dgm:presLayoutVars>
      </dgm:prSet>
      <dgm:spPr/>
    </dgm:pt>
    <dgm:pt modelId="{A79340ED-3070-422A-86E7-1FDE2975153B}" type="pres">
      <dgm:prSet presAssocID="{54F272D4-1DD0-40D3-AFDF-291F0205CDC8}" presName="Name25" presStyleLbl="parChTrans1D1" presStyleIdx="1" presStyleCnt="3"/>
      <dgm:spPr/>
      <dgm:t>
        <a:bodyPr/>
        <a:lstStyle/>
        <a:p>
          <a:endParaRPr lang="hu-HU"/>
        </a:p>
      </dgm:t>
    </dgm:pt>
    <dgm:pt modelId="{734B005E-B20A-4E8C-A5F3-EBBE75D8D0DE}" type="pres">
      <dgm:prSet presAssocID="{6C10B745-7701-44E5-84D4-6E3C378B8C1E}" presName="node" presStyleCnt="0"/>
      <dgm:spPr/>
    </dgm:pt>
    <dgm:pt modelId="{1D436563-A2DE-4C34-AF65-CDF493B312E6}" type="pres">
      <dgm:prSet presAssocID="{6C10B745-7701-44E5-84D4-6E3C378B8C1E}" presName="parentNode" presStyleLbl="node1" presStyleIdx="2" presStyleCnt="4" custScaleX="184129" custScaleY="117384">
        <dgm:presLayoutVars>
          <dgm:chMax val="1"/>
          <dgm:bulletEnabled val="1"/>
        </dgm:presLayoutVars>
      </dgm:prSet>
      <dgm:spPr/>
      <dgm:t>
        <a:bodyPr/>
        <a:lstStyle/>
        <a:p>
          <a:endParaRPr lang="hu-HU"/>
        </a:p>
      </dgm:t>
    </dgm:pt>
    <dgm:pt modelId="{31417284-CF3A-4B77-A173-A953E9B6483D}" type="pres">
      <dgm:prSet presAssocID="{6C10B745-7701-44E5-84D4-6E3C378B8C1E}" presName="childNode" presStyleLbl="revTx" presStyleIdx="0" presStyleCnt="0">
        <dgm:presLayoutVars>
          <dgm:bulletEnabled val="1"/>
        </dgm:presLayoutVars>
      </dgm:prSet>
      <dgm:spPr/>
    </dgm:pt>
    <dgm:pt modelId="{D6944B64-A9B9-4C04-A2BD-0DE14255994D}" type="pres">
      <dgm:prSet presAssocID="{36368380-02CA-4CA7-AB97-26341A475F20}" presName="Name25" presStyleLbl="parChTrans1D1" presStyleIdx="2" presStyleCnt="3"/>
      <dgm:spPr/>
      <dgm:t>
        <a:bodyPr/>
        <a:lstStyle/>
        <a:p>
          <a:endParaRPr lang="hu-HU"/>
        </a:p>
      </dgm:t>
    </dgm:pt>
    <dgm:pt modelId="{54C67735-D9FA-4AC6-AF4D-4C06D5DDC530}" type="pres">
      <dgm:prSet presAssocID="{276E2381-5E1B-4DF3-BAB7-749E6FE6B437}" presName="node" presStyleCnt="0"/>
      <dgm:spPr/>
    </dgm:pt>
    <dgm:pt modelId="{F6C15A50-10D9-4894-8C90-CCCD21013803}" type="pres">
      <dgm:prSet presAssocID="{276E2381-5E1B-4DF3-BAB7-749E6FE6B437}" presName="parentNode" presStyleLbl="node1" presStyleIdx="3" presStyleCnt="4" custScaleX="249731" custLinFactNeighborX="-1394" custLinFactNeighborY="-2786">
        <dgm:presLayoutVars>
          <dgm:chMax val="1"/>
          <dgm:bulletEnabled val="1"/>
        </dgm:presLayoutVars>
      </dgm:prSet>
      <dgm:spPr/>
      <dgm:t>
        <a:bodyPr/>
        <a:lstStyle/>
        <a:p>
          <a:endParaRPr lang="hu-HU"/>
        </a:p>
      </dgm:t>
    </dgm:pt>
    <dgm:pt modelId="{D56BA145-11E7-48B6-B278-E86F70CD5F52}" type="pres">
      <dgm:prSet presAssocID="{276E2381-5E1B-4DF3-BAB7-749E6FE6B437}" presName="childNode" presStyleLbl="revTx" presStyleIdx="0" presStyleCnt="0">
        <dgm:presLayoutVars>
          <dgm:bulletEnabled val="1"/>
        </dgm:presLayoutVars>
      </dgm:prSet>
      <dgm:spPr/>
    </dgm:pt>
  </dgm:ptLst>
  <dgm:cxnLst>
    <dgm:cxn modelId="{12776326-C5FB-4C34-AF79-E9F9402C3E2F}" type="presOf" srcId="{6C10B745-7701-44E5-84D4-6E3C378B8C1E}" destId="{1D436563-A2DE-4C34-AF65-CDF493B312E6}" srcOrd="0" destOrd="0" presId="urn:microsoft.com/office/officeart/2005/8/layout/radial2"/>
    <dgm:cxn modelId="{78E33CD7-ACE6-457F-A90D-D609D38C6654}" type="presOf" srcId="{9553406C-50FF-42EA-B3A6-A7C79144B8C4}" destId="{A0FC028D-44CD-47B6-AC09-F39B1D4118B3}" srcOrd="0" destOrd="0" presId="urn:microsoft.com/office/officeart/2005/8/layout/radial2"/>
    <dgm:cxn modelId="{75B914C1-D91F-4CB7-988A-1A3AE4A0D1C1}" srcId="{C1F511D4-6178-4F07-99F9-53D057D9E658}" destId="{6C10B745-7701-44E5-84D4-6E3C378B8C1E}" srcOrd="1" destOrd="0" parTransId="{54F272D4-1DD0-40D3-AFDF-291F0205CDC8}" sibTransId="{E9B301FD-C7C7-495E-917A-7089C1EA5618}"/>
    <dgm:cxn modelId="{47889B2A-90FB-453A-8FA0-8EBE17EB45D4}" type="presOf" srcId="{36368380-02CA-4CA7-AB97-26341A475F20}" destId="{D6944B64-A9B9-4C04-A2BD-0DE14255994D}" srcOrd="0" destOrd="0" presId="urn:microsoft.com/office/officeart/2005/8/layout/radial2"/>
    <dgm:cxn modelId="{031AC572-992B-4855-9A43-F2A8F027A461}" type="presOf" srcId="{C1F511D4-6178-4F07-99F9-53D057D9E658}" destId="{38545D41-C374-497E-B3AD-42CC6CFF28F6}" srcOrd="0" destOrd="0" presId="urn:microsoft.com/office/officeart/2005/8/layout/radial2"/>
    <dgm:cxn modelId="{CDB4EE7B-0439-46DE-A463-2420C52C4957}" type="presOf" srcId="{54F272D4-1DD0-40D3-AFDF-291F0205CDC8}" destId="{A79340ED-3070-422A-86E7-1FDE2975153B}" srcOrd="0" destOrd="0" presId="urn:microsoft.com/office/officeart/2005/8/layout/radial2"/>
    <dgm:cxn modelId="{44A8D8C3-3C45-4100-AADE-4E068653A8CB}" srcId="{C1F511D4-6178-4F07-99F9-53D057D9E658}" destId="{EB47403D-9F4B-4525-B1A9-77937C69980B}" srcOrd="0" destOrd="0" parTransId="{9553406C-50FF-42EA-B3A6-A7C79144B8C4}" sibTransId="{A70A1F31-36B8-4431-8A8F-1534B446665B}"/>
    <dgm:cxn modelId="{8F9CAFD0-80A6-462C-BF70-DC7F9B809791}" srcId="{C1F511D4-6178-4F07-99F9-53D057D9E658}" destId="{276E2381-5E1B-4DF3-BAB7-749E6FE6B437}" srcOrd="2" destOrd="0" parTransId="{36368380-02CA-4CA7-AB97-26341A475F20}" sibTransId="{3474A091-8EE1-4F94-AD0C-A921CB362171}"/>
    <dgm:cxn modelId="{A81BDB22-922D-4886-84B0-20CF63039075}" type="presOf" srcId="{EB47403D-9F4B-4525-B1A9-77937C69980B}" destId="{640ABCF2-93B1-4EE7-B362-86D0882E9401}" srcOrd="0" destOrd="0" presId="urn:microsoft.com/office/officeart/2005/8/layout/radial2"/>
    <dgm:cxn modelId="{C1113DDD-5BB2-43F8-8B66-7E79F52D6398}" type="presOf" srcId="{276E2381-5E1B-4DF3-BAB7-749E6FE6B437}" destId="{F6C15A50-10D9-4894-8C90-CCCD21013803}" srcOrd="0" destOrd="0" presId="urn:microsoft.com/office/officeart/2005/8/layout/radial2"/>
    <dgm:cxn modelId="{F2062132-59F0-4587-9E97-8F865FD449BD}" type="presParOf" srcId="{38545D41-C374-497E-B3AD-42CC6CFF28F6}" destId="{01358DA4-E900-4A24-B54D-6358EDE1BA3E}" srcOrd="0" destOrd="0" presId="urn:microsoft.com/office/officeart/2005/8/layout/radial2"/>
    <dgm:cxn modelId="{C5C153A5-BB0E-4A0A-8F0D-457013F8A6A6}" type="presParOf" srcId="{01358DA4-E900-4A24-B54D-6358EDE1BA3E}" destId="{1EC6CF86-E119-45A8-944E-48310FE1DA67}" srcOrd="0" destOrd="0" presId="urn:microsoft.com/office/officeart/2005/8/layout/radial2"/>
    <dgm:cxn modelId="{448F33A6-FA96-4A44-9BC4-256AA9F1F4D1}" type="presParOf" srcId="{1EC6CF86-E119-45A8-944E-48310FE1DA67}" destId="{838EAF36-887F-4E24-A399-1B9829E3C0C6}" srcOrd="0" destOrd="0" presId="urn:microsoft.com/office/officeart/2005/8/layout/radial2"/>
    <dgm:cxn modelId="{7B7172B3-E73A-4EA5-97EF-02ED6EECFB35}" type="presParOf" srcId="{1EC6CF86-E119-45A8-944E-48310FE1DA67}" destId="{F55755B2-6B6D-42CB-9B7F-D6E4F3C2940F}" srcOrd="1" destOrd="0" presId="urn:microsoft.com/office/officeart/2005/8/layout/radial2"/>
    <dgm:cxn modelId="{B39385A5-3F93-40D5-85B1-DE413CD6A07A}" type="presParOf" srcId="{01358DA4-E900-4A24-B54D-6358EDE1BA3E}" destId="{A0FC028D-44CD-47B6-AC09-F39B1D4118B3}" srcOrd="1" destOrd="0" presId="urn:microsoft.com/office/officeart/2005/8/layout/radial2"/>
    <dgm:cxn modelId="{E1890264-9842-40A9-BF3A-13D7761C7F56}" type="presParOf" srcId="{01358DA4-E900-4A24-B54D-6358EDE1BA3E}" destId="{218EA481-6746-4649-8E87-BE6C5C0591AC}" srcOrd="2" destOrd="0" presId="urn:microsoft.com/office/officeart/2005/8/layout/radial2"/>
    <dgm:cxn modelId="{B365DAC6-2019-448B-8FD5-BE5AF802C595}" type="presParOf" srcId="{218EA481-6746-4649-8E87-BE6C5C0591AC}" destId="{640ABCF2-93B1-4EE7-B362-86D0882E9401}" srcOrd="0" destOrd="0" presId="urn:microsoft.com/office/officeart/2005/8/layout/radial2"/>
    <dgm:cxn modelId="{CA3B7682-092E-406B-BF94-465900059A6C}" type="presParOf" srcId="{218EA481-6746-4649-8E87-BE6C5C0591AC}" destId="{08FA2AB1-476C-43CC-9669-4007D25674AA}" srcOrd="1" destOrd="0" presId="urn:microsoft.com/office/officeart/2005/8/layout/radial2"/>
    <dgm:cxn modelId="{04884F82-1882-4C28-836C-9FB313588876}" type="presParOf" srcId="{01358DA4-E900-4A24-B54D-6358EDE1BA3E}" destId="{A79340ED-3070-422A-86E7-1FDE2975153B}" srcOrd="3" destOrd="0" presId="urn:microsoft.com/office/officeart/2005/8/layout/radial2"/>
    <dgm:cxn modelId="{9B126BFC-6A87-4EB0-AA12-EC4ACA6BCD7D}" type="presParOf" srcId="{01358DA4-E900-4A24-B54D-6358EDE1BA3E}" destId="{734B005E-B20A-4E8C-A5F3-EBBE75D8D0DE}" srcOrd="4" destOrd="0" presId="urn:microsoft.com/office/officeart/2005/8/layout/radial2"/>
    <dgm:cxn modelId="{A4CA6343-A555-43AF-94C7-831B25DA5098}" type="presParOf" srcId="{734B005E-B20A-4E8C-A5F3-EBBE75D8D0DE}" destId="{1D436563-A2DE-4C34-AF65-CDF493B312E6}" srcOrd="0" destOrd="0" presId="urn:microsoft.com/office/officeart/2005/8/layout/radial2"/>
    <dgm:cxn modelId="{B7A800CB-683E-4608-9377-7B653169A009}" type="presParOf" srcId="{734B005E-B20A-4E8C-A5F3-EBBE75D8D0DE}" destId="{31417284-CF3A-4B77-A173-A953E9B6483D}" srcOrd="1" destOrd="0" presId="urn:microsoft.com/office/officeart/2005/8/layout/radial2"/>
    <dgm:cxn modelId="{75FEC658-8E85-496A-B336-A217FB3ECD10}" type="presParOf" srcId="{01358DA4-E900-4A24-B54D-6358EDE1BA3E}" destId="{D6944B64-A9B9-4C04-A2BD-0DE14255994D}" srcOrd="5" destOrd="0" presId="urn:microsoft.com/office/officeart/2005/8/layout/radial2"/>
    <dgm:cxn modelId="{C1DA64E7-8EC9-4B2B-803E-3E218835E1A8}" type="presParOf" srcId="{01358DA4-E900-4A24-B54D-6358EDE1BA3E}" destId="{54C67735-D9FA-4AC6-AF4D-4C06D5DDC530}" srcOrd="6" destOrd="0" presId="urn:microsoft.com/office/officeart/2005/8/layout/radial2"/>
    <dgm:cxn modelId="{531B850D-DA07-4149-B098-C780F3F98868}" type="presParOf" srcId="{54C67735-D9FA-4AC6-AF4D-4C06D5DDC530}" destId="{F6C15A50-10D9-4894-8C90-CCCD21013803}" srcOrd="0" destOrd="0" presId="urn:microsoft.com/office/officeart/2005/8/layout/radial2"/>
    <dgm:cxn modelId="{C18D1778-AFB3-4074-8389-AC6213276CB3}" type="presParOf" srcId="{54C67735-D9FA-4AC6-AF4D-4C06D5DDC530}" destId="{D56BA145-11E7-48B6-B278-E86F70CD5F5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0F012-B6DE-4BF4-968A-A4AD3EDA5F14}" type="doc">
      <dgm:prSet loTypeId="urn:microsoft.com/office/officeart/2005/8/layout/venn1" loCatId="relationship" qsTypeId="urn:microsoft.com/office/officeart/2005/8/quickstyle/simple1#1" qsCatId="simple" csTypeId="urn:microsoft.com/office/officeart/2005/8/colors/accent1_2#1" csCatId="accent1" phldr="1"/>
      <dgm:spPr/>
      <dgm:t>
        <a:bodyPr/>
        <a:lstStyle/>
        <a:p>
          <a:endParaRPr lang="hu-HU"/>
        </a:p>
      </dgm:t>
    </dgm:pt>
    <dgm:pt modelId="{557C77ED-7205-4D53-9623-CF2977A714A4}">
      <dgm:prSet phldrT="[Szöveg]" custT="1"/>
      <dgm:spPr/>
      <dgm:t>
        <a:bodyPr/>
        <a:lstStyle/>
        <a:p>
          <a:r>
            <a:rPr lang="hu-HU" sz="2400" dirty="0" smtClean="0">
              <a:latin typeface="Times New Roman" panose="02020603050405020304" pitchFamily="18" charset="0"/>
              <a:cs typeface="Times New Roman" panose="02020603050405020304" pitchFamily="18" charset="0"/>
            </a:rPr>
            <a:t>Földrajz</a:t>
          </a:r>
          <a:endParaRPr lang="hu-HU" sz="2400" dirty="0">
            <a:latin typeface="Times New Roman" panose="02020603050405020304" pitchFamily="18" charset="0"/>
            <a:cs typeface="Times New Roman" panose="02020603050405020304" pitchFamily="18" charset="0"/>
          </a:endParaRPr>
        </a:p>
      </dgm:t>
    </dgm:pt>
    <dgm:pt modelId="{3DCDD8DC-9B72-467D-B5A7-03F0686E8A21}" type="parTrans" cxnId="{52181490-253D-442D-8766-A56BC27F26F4}">
      <dgm:prSet/>
      <dgm:spPr/>
      <dgm:t>
        <a:bodyPr/>
        <a:lstStyle/>
        <a:p>
          <a:endParaRPr lang="hu-HU"/>
        </a:p>
      </dgm:t>
    </dgm:pt>
    <dgm:pt modelId="{3BCE2D59-2AD6-4EB7-9DF2-AC27BD81AFA0}" type="sibTrans" cxnId="{52181490-253D-442D-8766-A56BC27F26F4}">
      <dgm:prSet/>
      <dgm:spPr/>
      <dgm:t>
        <a:bodyPr/>
        <a:lstStyle/>
        <a:p>
          <a:endParaRPr lang="hu-HU"/>
        </a:p>
      </dgm:t>
    </dgm:pt>
    <dgm:pt modelId="{F0A2CC6F-0DF8-4F64-8D42-8E7582C77B6B}">
      <dgm:prSet phldrT="[Szöveg]" custT="1"/>
      <dgm:spPr/>
      <dgm:t>
        <a:bodyPr/>
        <a:lstStyle/>
        <a:p>
          <a:r>
            <a:rPr lang="hu-HU" sz="2400" dirty="0" smtClean="0">
              <a:latin typeface="Times New Roman" panose="02020603050405020304" pitchFamily="18" charset="0"/>
              <a:cs typeface="Times New Roman" panose="02020603050405020304" pitchFamily="18" charset="0"/>
            </a:rPr>
            <a:t>Fizika </a:t>
          </a:r>
          <a:endParaRPr lang="hu-HU" sz="2400" dirty="0">
            <a:latin typeface="Times New Roman" panose="02020603050405020304" pitchFamily="18" charset="0"/>
            <a:cs typeface="Times New Roman" panose="02020603050405020304" pitchFamily="18" charset="0"/>
          </a:endParaRPr>
        </a:p>
      </dgm:t>
    </dgm:pt>
    <dgm:pt modelId="{38DA3B85-6AB7-41A2-8955-EE94B865B3EE}" type="parTrans" cxnId="{7F1717C3-8724-449E-B47B-CE0E6521139D}">
      <dgm:prSet/>
      <dgm:spPr/>
      <dgm:t>
        <a:bodyPr/>
        <a:lstStyle/>
        <a:p>
          <a:endParaRPr lang="hu-HU"/>
        </a:p>
      </dgm:t>
    </dgm:pt>
    <dgm:pt modelId="{E1A700BF-A0FF-440B-A461-066BFE7849AF}" type="sibTrans" cxnId="{7F1717C3-8724-449E-B47B-CE0E6521139D}">
      <dgm:prSet/>
      <dgm:spPr/>
      <dgm:t>
        <a:bodyPr/>
        <a:lstStyle/>
        <a:p>
          <a:endParaRPr lang="hu-HU"/>
        </a:p>
      </dgm:t>
    </dgm:pt>
    <dgm:pt modelId="{FB8180BB-0EC1-4C54-9DB9-B578A410ED59}">
      <dgm:prSet phldrT="[Szöveg]" custT="1"/>
      <dgm:spPr/>
      <dgm:t>
        <a:bodyPr/>
        <a:lstStyle/>
        <a:p>
          <a:r>
            <a:rPr lang="hu-HU" sz="2400" dirty="0" smtClean="0">
              <a:latin typeface="Times New Roman" panose="02020603050405020304" pitchFamily="18" charset="0"/>
              <a:cs typeface="Times New Roman" panose="02020603050405020304" pitchFamily="18" charset="0"/>
            </a:rPr>
            <a:t>Biológia</a:t>
          </a:r>
          <a:endParaRPr lang="hu-HU" sz="2400" dirty="0">
            <a:latin typeface="Times New Roman" panose="02020603050405020304" pitchFamily="18" charset="0"/>
            <a:cs typeface="Times New Roman" panose="02020603050405020304" pitchFamily="18" charset="0"/>
          </a:endParaRPr>
        </a:p>
      </dgm:t>
    </dgm:pt>
    <dgm:pt modelId="{5B9EADEE-B20C-4FE8-9048-8C94425F6DDE}" type="parTrans" cxnId="{AF206F8B-9B2E-42D9-AC4E-AA1F3C1B41A4}">
      <dgm:prSet/>
      <dgm:spPr/>
      <dgm:t>
        <a:bodyPr/>
        <a:lstStyle/>
        <a:p>
          <a:endParaRPr lang="hu-HU"/>
        </a:p>
      </dgm:t>
    </dgm:pt>
    <dgm:pt modelId="{38368B4C-2F2F-4C8F-9FDF-90B9E100A453}" type="sibTrans" cxnId="{AF206F8B-9B2E-42D9-AC4E-AA1F3C1B41A4}">
      <dgm:prSet/>
      <dgm:spPr/>
      <dgm:t>
        <a:bodyPr/>
        <a:lstStyle/>
        <a:p>
          <a:endParaRPr lang="hu-HU"/>
        </a:p>
      </dgm:t>
    </dgm:pt>
    <dgm:pt modelId="{F9F53E6C-939D-4F5F-80A5-BFA4DCA0C150}">
      <dgm:prSet phldrT="[Szöveg]" custT="1"/>
      <dgm:spPr/>
      <dgm:t>
        <a:bodyPr/>
        <a:lstStyle/>
        <a:p>
          <a:r>
            <a:rPr lang="hu-HU" sz="2400" dirty="0" smtClean="0">
              <a:latin typeface="Times New Roman" panose="02020603050405020304" pitchFamily="18" charset="0"/>
              <a:cs typeface="Times New Roman" panose="02020603050405020304" pitchFamily="18" charset="0"/>
            </a:rPr>
            <a:t>Kémia</a:t>
          </a:r>
          <a:endParaRPr lang="hu-HU" sz="2400" dirty="0">
            <a:latin typeface="Times New Roman" panose="02020603050405020304" pitchFamily="18" charset="0"/>
            <a:cs typeface="Times New Roman" panose="02020603050405020304" pitchFamily="18" charset="0"/>
          </a:endParaRPr>
        </a:p>
      </dgm:t>
    </dgm:pt>
    <dgm:pt modelId="{0B6C99D5-9820-477E-8CF1-4079A64500FC}" type="parTrans" cxnId="{67C6D2B8-1B9D-4927-8D69-69DC6A75C3DF}">
      <dgm:prSet/>
      <dgm:spPr/>
      <dgm:t>
        <a:bodyPr/>
        <a:lstStyle/>
        <a:p>
          <a:endParaRPr lang="hu-HU"/>
        </a:p>
      </dgm:t>
    </dgm:pt>
    <dgm:pt modelId="{A66874DD-AA86-4FDA-8C08-AA86B811486F}" type="sibTrans" cxnId="{67C6D2B8-1B9D-4927-8D69-69DC6A75C3DF}">
      <dgm:prSet/>
      <dgm:spPr/>
      <dgm:t>
        <a:bodyPr/>
        <a:lstStyle/>
        <a:p>
          <a:endParaRPr lang="hu-HU"/>
        </a:p>
      </dgm:t>
    </dgm:pt>
    <dgm:pt modelId="{2BA6D70F-10C6-4773-AE91-D14B499BE1E0}" type="pres">
      <dgm:prSet presAssocID="{0B00F012-B6DE-4BF4-968A-A4AD3EDA5F14}" presName="compositeShape" presStyleCnt="0">
        <dgm:presLayoutVars>
          <dgm:chMax val="7"/>
          <dgm:dir/>
          <dgm:resizeHandles val="exact"/>
        </dgm:presLayoutVars>
      </dgm:prSet>
      <dgm:spPr/>
      <dgm:t>
        <a:bodyPr/>
        <a:lstStyle/>
        <a:p>
          <a:endParaRPr lang="hu-HU"/>
        </a:p>
      </dgm:t>
    </dgm:pt>
    <dgm:pt modelId="{6ED213A1-95FF-4426-87A8-4A46805C1D9B}" type="pres">
      <dgm:prSet presAssocID="{557C77ED-7205-4D53-9623-CF2977A714A4}" presName="circ1" presStyleLbl="vennNode1" presStyleIdx="0" presStyleCnt="4"/>
      <dgm:spPr/>
      <dgm:t>
        <a:bodyPr/>
        <a:lstStyle/>
        <a:p>
          <a:endParaRPr lang="hu-HU"/>
        </a:p>
      </dgm:t>
    </dgm:pt>
    <dgm:pt modelId="{D47B23A8-E130-4C75-BBAE-0DD19FDD9311}" type="pres">
      <dgm:prSet presAssocID="{557C77ED-7205-4D53-9623-CF2977A714A4}" presName="circ1Tx" presStyleLbl="revTx" presStyleIdx="0" presStyleCnt="0">
        <dgm:presLayoutVars>
          <dgm:chMax val="0"/>
          <dgm:chPref val="0"/>
          <dgm:bulletEnabled val="1"/>
        </dgm:presLayoutVars>
      </dgm:prSet>
      <dgm:spPr/>
      <dgm:t>
        <a:bodyPr/>
        <a:lstStyle/>
        <a:p>
          <a:endParaRPr lang="hu-HU"/>
        </a:p>
      </dgm:t>
    </dgm:pt>
    <dgm:pt modelId="{15FCF1D4-44CD-468C-B755-59930AE02C0A}" type="pres">
      <dgm:prSet presAssocID="{F0A2CC6F-0DF8-4F64-8D42-8E7582C77B6B}" presName="circ2" presStyleLbl="vennNode1" presStyleIdx="1" presStyleCnt="4" custScaleX="108156" custLinFactNeighborX="2553" custLinFactNeighborY="-189"/>
      <dgm:spPr/>
      <dgm:t>
        <a:bodyPr/>
        <a:lstStyle/>
        <a:p>
          <a:endParaRPr lang="hu-HU"/>
        </a:p>
      </dgm:t>
    </dgm:pt>
    <dgm:pt modelId="{A2C795DE-9E37-4879-9532-860BAD4D5BE9}" type="pres">
      <dgm:prSet presAssocID="{F0A2CC6F-0DF8-4F64-8D42-8E7582C77B6B}" presName="circ2Tx" presStyleLbl="revTx" presStyleIdx="0" presStyleCnt="0">
        <dgm:presLayoutVars>
          <dgm:chMax val="0"/>
          <dgm:chPref val="0"/>
          <dgm:bulletEnabled val="1"/>
        </dgm:presLayoutVars>
      </dgm:prSet>
      <dgm:spPr/>
      <dgm:t>
        <a:bodyPr/>
        <a:lstStyle/>
        <a:p>
          <a:endParaRPr lang="hu-HU"/>
        </a:p>
      </dgm:t>
    </dgm:pt>
    <dgm:pt modelId="{633ABDDA-3784-4C79-9269-F6535D77A673}" type="pres">
      <dgm:prSet presAssocID="{FB8180BB-0EC1-4C54-9DB9-B578A410ED59}" presName="circ3" presStyleLbl="vennNode1" presStyleIdx="2" presStyleCnt="4"/>
      <dgm:spPr/>
      <dgm:t>
        <a:bodyPr/>
        <a:lstStyle/>
        <a:p>
          <a:endParaRPr lang="hu-HU"/>
        </a:p>
      </dgm:t>
    </dgm:pt>
    <dgm:pt modelId="{19F32798-8A2F-4343-857A-BE53AA324302}" type="pres">
      <dgm:prSet presAssocID="{FB8180BB-0EC1-4C54-9DB9-B578A410ED59}" presName="circ3Tx" presStyleLbl="revTx" presStyleIdx="0" presStyleCnt="0">
        <dgm:presLayoutVars>
          <dgm:chMax val="0"/>
          <dgm:chPref val="0"/>
          <dgm:bulletEnabled val="1"/>
        </dgm:presLayoutVars>
      </dgm:prSet>
      <dgm:spPr/>
      <dgm:t>
        <a:bodyPr/>
        <a:lstStyle/>
        <a:p>
          <a:endParaRPr lang="hu-HU"/>
        </a:p>
      </dgm:t>
    </dgm:pt>
    <dgm:pt modelId="{BA022260-7029-4777-A143-B4F9814C17EB}" type="pres">
      <dgm:prSet presAssocID="{F9F53E6C-939D-4F5F-80A5-BFA4DCA0C150}" presName="circ4" presStyleLbl="vennNode1" presStyleIdx="3" presStyleCnt="4" custScaleX="112977"/>
      <dgm:spPr/>
      <dgm:t>
        <a:bodyPr/>
        <a:lstStyle/>
        <a:p>
          <a:endParaRPr lang="hu-HU"/>
        </a:p>
      </dgm:t>
    </dgm:pt>
    <dgm:pt modelId="{3A7BF895-20A0-4460-A9E7-BC08844522B8}" type="pres">
      <dgm:prSet presAssocID="{F9F53E6C-939D-4F5F-80A5-BFA4DCA0C150}" presName="circ4Tx" presStyleLbl="revTx" presStyleIdx="0" presStyleCnt="0">
        <dgm:presLayoutVars>
          <dgm:chMax val="0"/>
          <dgm:chPref val="0"/>
          <dgm:bulletEnabled val="1"/>
        </dgm:presLayoutVars>
      </dgm:prSet>
      <dgm:spPr/>
      <dgm:t>
        <a:bodyPr/>
        <a:lstStyle/>
        <a:p>
          <a:endParaRPr lang="hu-HU"/>
        </a:p>
      </dgm:t>
    </dgm:pt>
  </dgm:ptLst>
  <dgm:cxnLst>
    <dgm:cxn modelId="{DE6F957D-A3B0-4399-AE99-E72C115E872E}" type="presOf" srcId="{F9F53E6C-939D-4F5F-80A5-BFA4DCA0C150}" destId="{3A7BF895-20A0-4460-A9E7-BC08844522B8}" srcOrd="1" destOrd="0" presId="urn:microsoft.com/office/officeart/2005/8/layout/venn1"/>
    <dgm:cxn modelId="{9077CC62-43A4-46CA-AD2E-16DFE122F3EB}" type="presOf" srcId="{F0A2CC6F-0DF8-4F64-8D42-8E7582C77B6B}" destId="{15FCF1D4-44CD-468C-B755-59930AE02C0A}" srcOrd="0" destOrd="0" presId="urn:microsoft.com/office/officeart/2005/8/layout/venn1"/>
    <dgm:cxn modelId="{4A46A52B-579E-42A9-8B19-C342D957001F}" type="presOf" srcId="{557C77ED-7205-4D53-9623-CF2977A714A4}" destId="{6ED213A1-95FF-4426-87A8-4A46805C1D9B}" srcOrd="0" destOrd="0" presId="urn:microsoft.com/office/officeart/2005/8/layout/venn1"/>
    <dgm:cxn modelId="{26C33774-9240-4FF3-B4BA-A63E15659739}" type="presOf" srcId="{FB8180BB-0EC1-4C54-9DB9-B578A410ED59}" destId="{633ABDDA-3784-4C79-9269-F6535D77A673}" srcOrd="0" destOrd="0" presId="urn:microsoft.com/office/officeart/2005/8/layout/venn1"/>
    <dgm:cxn modelId="{28B2AB88-1249-405A-A25F-A0E196F742B3}" type="presOf" srcId="{F0A2CC6F-0DF8-4F64-8D42-8E7582C77B6B}" destId="{A2C795DE-9E37-4879-9532-860BAD4D5BE9}" srcOrd="1" destOrd="0" presId="urn:microsoft.com/office/officeart/2005/8/layout/venn1"/>
    <dgm:cxn modelId="{52181490-253D-442D-8766-A56BC27F26F4}" srcId="{0B00F012-B6DE-4BF4-968A-A4AD3EDA5F14}" destId="{557C77ED-7205-4D53-9623-CF2977A714A4}" srcOrd="0" destOrd="0" parTransId="{3DCDD8DC-9B72-467D-B5A7-03F0686E8A21}" sibTransId="{3BCE2D59-2AD6-4EB7-9DF2-AC27BD81AFA0}"/>
    <dgm:cxn modelId="{AF206F8B-9B2E-42D9-AC4E-AA1F3C1B41A4}" srcId="{0B00F012-B6DE-4BF4-968A-A4AD3EDA5F14}" destId="{FB8180BB-0EC1-4C54-9DB9-B578A410ED59}" srcOrd="2" destOrd="0" parTransId="{5B9EADEE-B20C-4FE8-9048-8C94425F6DDE}" sibTransId="{38368B4C-2F2F-4C8F-9FDF-90B9E100A453}"/>
    <dgm:cxn modelId="{55A25537-7C9B-4225-BA5A-68877CD1CF6D}" type="presOf" srcId="{557C77ED-7205-4D53-9623-CF2977A714A4}" destId="{D47B23A8-E130-4C75-BBAE-0DD19FDD9311}" srcOrd="1" destOrd="0" presId="urn:microsoft.com/office/officeart/2005/8/layout/venn1"/>
    <dgm:cxn modelId="{232F7BC2-DE11-44B2-965D-613C9832447F}" type="presOf" srcId="{FB8180BB-0EC1-4C54-9DB9-B578A410ED59}" destId="{19F32798-8A2F-4343-857A-BE53AA324302}" srcOrd="1" destOrd="0" presId="urn:microsoft.com/office/officeart/2005/8/layout/venn1"/>
    <dgm:cxn modelId="{67C6D2B8-1B9D-4927-8D69-69DC6A75C3DF}" srcId="{0B00F012-B6DE-4BF4-968A-A4AD3EDA5F14}" destId="{F9F53E6C-939D-4F5F-80A5-BFA4DCA0C150}" srcOrd="3" destOrd="0" parTransId="{0B6C99D5-9820-477E-8CF1-4079A64500FC}" sibTransId="{A66874DD-AA86-4FDA-8C08-AA86B811486F}"/>
    <dgm:cxn modelId="{6D62CE46-CEA5-4677-BCAF-8689708B24D4}" type="presOf" srcId="{0B00F012-B6DE-4BF4-968A-A4AD3EDA5F14}" destId="{2BA6D70F-10C6-4773-AE91-D14B499BE1E0}" srcOrd="0" destOrd="0" presId="urn:microsoft.com/office/officeart/2005/8/layout/venn1"/>
    <dgm:cxn modelId="{7F1717C3-8724-449E-B47B-CE0E6521139D}" srcId="{0B00F012-B6DE-4BF4-968A-A4AD3EDA5F14}" destId="{F0A2CC6F-0DF8-4F64-8D42-8E7582C77B6B}" srcOrd="1" destOrd="0" parTransId="{38DA3B85-6AB7-41A2-8955-EE94B865B3EE}" sibTransId="{E1A700BF-A0FF-440B-A461-066BFE7849AF}"/>
    <dgm:cxn modelId="{10DA8DE1-DF48-434C-B8CF-EBA080F57F8F}" type="presOf" srcId="{F9F53E6C-939D-4F5F-80A5-BFA4DCA0C150}" destId="{BA022260-7029-4777-A143-B4F9814C17EB}" srcOrd="0" destOrd="0" presId="urn:microsoft.com/office/officeart/2005/8/layout/venn1"/>
    <dgm:cxn modelId="{ECF4C8C9-0652-465F-8197-73C129ED2395}" type="presParOf" srcId="{2BA6D70F-10C6-4773-AE91-D14B499BE1E0}" destId="{6ED213A1-95FF-4426-87A8-4A46805C1D9B}" srcOrd="0" destOrd="0" presId="urn:microsoft.com/office/officeart/2005/8/layout/venn1"/>
    <dgm:cxn modelId="{48D9AA61-42A7-47ED-A963-7BF20E7420D1}" type="presParOf" srcId="{2BA6D70F-10C6-4773-AE91-D14B499BE1E0}" destId="{D47B23A8-E130-4C75-BBAE-0DD19FDD9311}" srcOrd="1" destOrd="0" presId="urn:microsoft.com/office/officeart/2005/8/layout/venn1"/>
    <dgm:cxn modelId="{4AF9E96E-F778-4C0A-AAF7-D40A6456EA2D}" type="presParOf" srcId="{2BA6D70F-10C6-4773-AE91-D14B499BE1E0}" destId="{15FCF1D4-44CD-468C-B755-59930AE02C0A}" srcOrd="2" destOrd="0" presId="urn:microsoft.com/office/officeart/2005/8/layout/venn1"/>
    <dgm:cxn modelId="{4E854CBD-8616-4E73-B1DB-AE53F5377A7E}" type="presParOf" srcId="{2BA6D70F-10C6-4773-AE91-D14B499BE1E0}" destId="{A2C795DE-9E37-4879-9532-860BAD4D5BE9}" srcOrd="3" destOrd="0" presId="urn:microsoft.com/office/officeart/2005/8/layout/venn1"/>
    <dgm:cxn modelId="{EB5FE274-BD2E-4AE5-B828-815AA21CB4DC}" type="presParOf" srcId="{2BA6D70F-10C6-4773-AE91-D14B499BE1E0}" destId="{633ABDDA-3784-4C79-9269-F6535D77A673}" srcOrd="4" destOrd="0" presId="urn:microsoft.com/office/officeart/2005/8/layout/venn1"/>
    <dgm:cxn modelId="{7079D471-4E13-469C-AD12-4D86D9AF1D54}" type="presParOf" srcId="{2BA6D70F-10C6-4773-AE91-D14B499BE1E0}" destId="{19F32798-8A2F-4343-857A-BE53AA324302}" srcOrd="5" destOrd="0" presId="urn:microsoft.com/office/officeart/2005/8/layout/venn1"/>
    <dgm:cxn modelId="{265C2644-1E05-43C0-9578-619EF570AD06}" type="presParOf" srcId="{2BA6D70F-10C6-4773-AE91-D14B499BE1E0}" destId="{BA022260-7029-4777-A143-B4F9814C17EB}" srcOrd="6" destOrd="0" presId="urn:microsoft.com/office/officeart/2005/8/layout/venn1"/>
    <dgm:cxn modelId="{08586C61-984A-4A1F-A635-6453B5CE1B5D}" type="presParOf" srcId="{2BA6D70F-10C6-4773-AE91-D14B499BE1E0}" destId="{3A7BF895-20A0-4460-A9E7-BC08844522B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44B64-A9B9-4C04-A2BD-0DE14255994D}">
      <dsp:nvSpPr>
        <dsp:cNvPr id="0" name=""/>
        <dsp:cNvSpPr/>
      </dsp:nvSpPr>
      <dsp:spPr>
        <a:xfrm rot="2805214">
          <a:off x="1378233" y="2572419"/>
          <a:ext cx="228145" cy="56689"/>
        </a:xfrm>
        <a:custGeom>
          <a:avLst/>
          <a:gdLst/>
          <a:ahLst/>
          <a:cxnLst/>
          <a:rect l="0" t="0" r="0" b="0"/>
          <a:pathLst>
            <a:path>
              <a:moveTo>
                <a:pt x="0" y="28344"/>
              </a:moveTo>
              <a:lnTo>
                <a:pt x="228145" y="283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340ED-3070-422A-86E7-1FDE2975153B}">
      <dsp:nvSpPr>
        <dsp:cNvPr id="0" name=""/>
        <dsp:cNvSpPr/>
      </dsp:nvSpPr>
      <dsp:spPr>
        <a:xfrm>
          <a:off x="1451876" y="1854335"/>
          <a:ext cx="59216" cy="56689"/>
        </a:xfrm>
        <a:custGeom>
          <a:avLst/>
          <a:gdLst/>
          <a:ahLst/>
          <a:cxnLst/>
          <a:rect l="0" t="0" r="0" b="0"/>
          <a:pathLst>
            <a:path>
              <a:moveTo>
                <a:pt x="0" y="28344"/>
              </a:moveTo>
              <a:lnTo>
                <a:pt x="59216" y="283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C028D-44CD-47B6-AC09-F39B1D4118B3}">
      <dsp:nvSpPr>
        <dsp:cNvPr id="0" name=""/>
        <dsp:cNvSpPr/>
      </dsp:nvSpPr>
      <dsp:spPr>
        <a:xfrm rot="18854132">
          <a:off x="1390599" y="1113777"/>
          <a:ext cx="294677" cy="56689"/>
        </a:xfrm>
        <a:custGeom>
          <a:avLst/>
          <a:gdLst/>
          <a:ahLst/>
          <a:cxnLst/>
          <a:rect l="0" t="0" r="0" b="0"/>
          <a:pathLst>
            <a:path>
              <a:moveTo>
                <a:pt x="0" y="28344"/>
              </a:moveTo>
              <a:lnTo>
                <a:pt x="294677" y="283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755B2-6B6D-42CB-9B7F-D6E4F3C2940F}">
      <dsp:nvSpPr>
        <dsp:cNvPr id="0" name=""/>
        <dsp:cNvSpPr/>
      </dsp:nvSpPr>
      <dsp:spPr>
        <a:xfrm>
          <a:off x="213223" y="1301135"/>
          <a:ext cx="1207320" cy="1163088"/>
        </a:xfrm>
        <a:prstGeom prst="flowChartAlternateProcess">
          <a:avLst/>
        </a:prstGeom>
        <a:solidFill>
          <a:srgbClr val="A697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ABCF2-93B1-4EE7-B362-86D0882E9401}">
      <dsp:nvSpPr>
        <dsp:cNvPr id="0" name=""/>
        <dsp:cNvSpPr/>
      </dsp:nvSpPr>
      <dsp:spPr>
        <a:xfrm>
          <a:off x="764389" y="0"/>
          <a:ext cx="2727459" cy="1071957"/>
        </a:xfrm>
        <a:prstGeom prst="ellipse">
          <a:avLst/>
        </a:prstGeom>
        <a:solidFill>
          <a:srgbClr val="A697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idegen nyelvi tudás bővítése</a:t>
          </a:r>
          <a:endParaRPr lang="hu-HU" sz="2400" kern="1200" dirty="0">
            <a:latin typeface="Times New Roman" panose="02020603050405020304" pitchFamily="18" charset="0"/>
            <a:cs typeface="Times New Roman" panose="02020603050405020304" pitchFamily="18" charset="0"/>
          </a:endParaRPr>
        </a:p>
      </dsp:txBody>
      <dsp:txXfrm>
        <a:off x="1163816" y="156984"/>
        <a:ext cx="1928605" cy="757989"/>
      </dsp:txXfrm>
    </dsp:sp>
    <dsp:sp modelId="{1D436563-A2DE-4C34-AF65-CDF493B312E6}">
      <dsp:nvSpPr>
        <dsp:cNvPr id="0" name=""/>
        <dsp:cNvSpPr/>
      </dsp:nvSpPr>
      <dsp:spPr>
        <a:xfrm>
          <a:off x="1511093" y="1243783"/>
          <a:ext cx="2004351" cy="1277793"/>
        </a:xfrm>
        <a:prstGeom prst="ellipse">
          <a:avLst/>
        </a:prstGeom>
        <a:solidFill>
          <a:srgbClr val="A697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hu-HU" sz="2200" kern="1200" dirty="0" smtClean="0">
              <a:latin typeface="Times New Roman" panose="02020603050405020304" pitchFamily="18" charset="0"/>
              <a:cs typeface="Times New Roman" panose="02020603050405020304" pitchFamily="18" charset="0"/>
            </a:rPr>
            <a:t>informatikai tudás bővítése</a:t>
          </a:r>
          <a:endParaRPr lang="hu-HU" sz="2200" kern="1200" dirty="0">
            <a:latin typeface="Times New Roman" panose="02020603050405020304" pitchFamily="18" charset="0"/>
            <a:cs typeface="Times New Roman" panose="02020603050405020304" pitchFamily="18" charset="0"/>
          </a:endParaRPr>
        </a:p>
      </dsp:txBody>
      <dsp:txXfrm>
        <a:off x="1804623" y="1430911"/>
        <a:ext cx="1417291" cy="903537"/>
      </dsp:txXfrm>
    </dsp:sp>
    <dsp:sp modelId="{F6C15A50-10D9-4894-8C90-CCCD21013803}">
      <dsp:nvSpPr>
        <dsp:cNvPr id="0" name=""/>
        <dsp:cNvSpPr/>
      </dsp:nvSpPr>
      <dsp:spPr>
        <a:xfrm>
          <a:off x="690315" y="2648926"/>
          <a:ext cx="2718467" cy="1088558"/>
        </a:xfrm>
        <a:prstGeom prst="ellipse">
          <a:avLst/>
        </a:prstGeom>
        <a:solidFill>
          <a:srgbClr val="A697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életpálya tanácsadás</a:t>
          </a:r>
          <a:endParaRPr lang="hu-HU" sz="2400" kern="1200" dirty="0">
            <a:latin typeface="Times New Roman" panose="02020603050405020304" pitchFamily="18" charset="0"/>
            <a:cs typeface="Times New Roman" panose="02020603050405020304" pitchFamily="18" charset="0"/>
          </a:endParaRPr>
        </a:p>
      </dsp:txBody>
      <dsp:txXfrm>
        <a:off x="1088425" y="2808342"/>
        <a:ext cx="1922247" cy="769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213A1-95FF-4426-87A8-4A46805C1D9B}">
      <dsp:nvSpPr>
        <dsp:cNvPr id="0" name=""/>
        <dsp:cNvSpPr/>
      </dsp:nvSpPr>
      <dsp:spPr>
        <a:xfrm>
          <a:off x="2104358" y="36724"/>
          <a:ext cx="1909652" cy="19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Földrajz</a:t>
          </a:r>
          <a:endParaRPr lang="hu-HU" sz="2400" kern="1200" dirty="0">
            <a:latin typeface="Times New Roman" panose="02020603050405020304" pitchFamily="18" charset="0"/>
            <a:cs typeface="Times New Roman" panose="02020603050405020304" pitchFamily="18" charset="0"/>
          </a:endParaRPr>
        </a:p>
      </dsp:txBody>
      <dsp:txXfrm>
        <a:off x="2324702" y="293792"/>
        <a:ext cx="1468963" cy="605947"/>
      </dsp:txXfrm>
    </dsp:sp>
    <dsp:sp modelId="{15FCF1D4-44CD-468C-B755-59930AE02C0A}">
      <dsp:nvSpPr>
        <dsp:cNvPr id="0" name=""/>
        <dsp:cNvSpPr/>
      </dsp:nvSpPr>
      <dsp:spPr>
        <a:xfrm>
          <a:off x="2919889" y="877768"/>
          <a:ext cx="2065403" cy="19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Fizika </a:t>
          </a:r>
          <a:endParaRPr lang="hu-HU" sz="2400" kern="1200" dirty="0">
            <a:latin typeface="Times New Roman" panose="02020603050405020304" pitchFamily="18" charset="0"/>
            <a:cs typeface="Times New Roman" panose="02020603050405020304" pitchFamily="18" charset="0"/>
          </a:endParaRPr>
        </a:p>
      </dsp:txBody>
      <dsp:txXfrm>
        <a:off x="4032029" y="1098113"/>
        <a:ext cx="794385" cy="1468963"/>
      </dsp:txXfrm>
    </dsp:sp>
    <dsp:sp modelId="{633ABDDA-3784-4C79-9269-F6535D77A673}">
      <dsp:nvSpPr>
        <dsp:cNvPr id="0" name=""/>
        <dsp:cNvSpPr/>
      </dsp:nvSpPr>
      <dsp:spPr>
        <a:xfrm>
          <a:off x="2104358" y="1726031"/>
          <a:ext cx="1909652" cy="19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Biológia</a:t>
          </a:r>
          <a:endParaRPr lang="hu-HU" sz="2400" kern="1200" dirty="0">
            <a:latin typeface="Times New Roman" panose="02020603050405020304" pitchFamily="18" charset="0"/>
            <a:cs typeface="Times New Roman" panose="02020603050405020304" pitchFamily="18" charset="0"/>
          </a:endParaRPr>
        </a:p>
      </dsp:txBody>
      <dsp:txXfrm>
        <a:off x="2324702" y="2772668"/>
        <a:ext cx="1468963" cy="605947"/>
      </dsp:txXfrm>
    </dsp:sp>
    <dsp:sp modelId="{BA022260-7029-4777-A143-B4F9814C17EB}">
      <dsp:nvSpPr>
        <dsp:cNvPr id="0" name=""/>
        <dsp:cNvSpPr/>
      </dsp:nvSpPr>
      <dsp:spPr>
        <a:xfrm>
          <a:off x="1135796" y="881377"/>
          <a:ext cx="2157467" cy="19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hu-HU" sz="2400" kern="1200" dirty="0" smtClean="0">
              <a:latin typeface="Times New Roman" panose="02020603050405020304" pitchFamily="18" charset="0"/>
              <a:cs typeface="Times New Roman" panose="02020603050405020304" pitchFamily="18" charset="0"/>
            </a:rPr>
            <a:t>Kémia</a:t>
          </a:r>
          <a:endParaRPr lang="hu-HU" sz="2400" kern="1200" dirty="0">
            <a:latin typeface="Times New Roman" panose="02020603050405020304" pitchFamily="18" charset="0"/>
            <a:cs typeface="Times New Roman" panose="02020603050405020304" pitchFamily="18" charset="0"/>
          </a:endParaRPr>
        </a:p>
      </dsp:txBody>
      <dsp:txXfrm>
        <a:off x="1301755" y="1101722"/>
        <a:ext cx="829795" cy="146896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hu-HU"/>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AE53C2C8-3575-4720-B325-F17FFDB7D076}" type="datetimeFigureOut">
              <a:rPr lang="hu-HU"/>
              <a:pPr>
                <a:defRPr/>
              </a:pPr>
              <a:t>2016.11.11.</a:t>
            </a:fld>
            <a:endParaRPr lang="hu-HU"/>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hu-HU"/>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C1EF1E26-7F13-40E4-B03F-141DD23B8D21}" type="slidenum">
              <a:rPr lang="hu-HU"/>
              <a:pPr>
                <a:defRPr/>
              </a:pPr>
              <a:t>‹#›</a:t>
            </a:fld>
            <a:endParaRPr lang="hu-HU"/>
          </a:p>
        </p:txBody>
      </p:sp>
    </p:spTree>
    <p:extLst>
      <p:ext uri="{BB962C8B-B14F-4D97-AF65-F5344CB8AC3E}">
        <p14:creationId xmlns:p14="http://schemas.microsoft.com/office/powerpoint/2010/main" val="373086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842D19-2B18-47B7-A895-CCA5CEBEAB39}" type="datetimeFigureOut">
              <a:rPr lang="hu-HU"/>
              <a:pPr>
                <a:defRPr/>
              </a:pPr>
              <a:t>2016.11.11.</a:t>
            </a:fld>
            <a:endParaRPr lang="hu-H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u-H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378B39D-129B-4A5C-8A95-87F6094645A7}" type="slidenum">
              <a:rPr lang="hu-HU"/>
              <a:pPr>
                <a:defRPr/>
              </a:pPr>
              <a:t>‹#›</a:t>
            </a:fld>
            <a:endParaRPr lang="hu-HU"/>
          </a:p>
        </p:txBody>
      </p:sp>
    </p:spTree>
    <p:extLst>
      <p:ext uri="{BB962C8B-B14F-4D97-AF65-F5344CB8AC3E}">
        <p14:creationId xmlns:p14="http://schemas.microsoft.com/office/powerpoint/2010/main" val="3048592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kép helye 1"/>
          <p:cNvSpPr>
            <a:spLocks noGrp="1" noRot="1" noChangeAspect="1" noTextEdit="1"/>
          </p:cNvSpPr>
          <p:nvPr>
            <p:ph type="sldImg"/>
          </p:nvPr>
        </p:nvSpPr>
        <p:spPr bwMode="auto">
          <a:noFill/>
          <a:ln>
            <a:solidFill>
              <a:srgbClr val="000000"/>
            </a:solidFill>
            <a:miter lim="800000"/>
            <a:headEnd/>
            <a:tailEnd/>
          </a:ln>
        </p:spPr>
      </p:sp>
      <p:sp>
        <p:nvSpPr>
          <p:cNvPr id="30723" name="Jegyzetek helye 2"/>
          <p:cNvSpPr>
            <a:spLocks noGrp="1"/>
          </p:cNvSpPr>
          <p:nvPr>
            <p:ph type="body" idx="1"/>
          </p:nvPr>
        </p:nvSpPr>
        <p:spPr bwMode="auto">
          <a:noFill/>
        </p:spPr>
        <p:txBody>
          <a:bodyPr wrap="square" numCol="1" anchor="t" anchorCtr="0" compatLnSpc="1">
            <a:prstTxWarp prst="textNoShape">
              <a:avLst/>
            </a:prstTxWarp>
          </a:bodyPr>
          <a:lstStyle/>
          <a:p>
            <a:endParaRPr lang="hu-HU" dirty="0" smtClean="0"/>
          </a:p>
        </p:txBody>
      </p:sp>
      <p:sp>
        <p:nvSpPr>
          <p:cNvPr id="4" name="Dia számának helye 3"/>
          <p:cNvSpPr>
            <a:spLocks noGrp="1"/>
          </p:cNvSpPr>
          <p:nvPr>
            <p:ph type="sldNum" sz="quarter" idx="5"/>
          </p:nvPr>
        </p:nvSpPr>
        <p:spPr/>
        <p:txBody>
          <a:bodyPr/>
          <a:lstStyle/>
          <a:p>
            <a:pPr>
              <a:defRPr/>
            </a:pPr>
            <a:fld id="{6450ED8F-D5C5-4009-A3A8-7D0FF6E8E49F}" type="slidenum">
              <a:rPr lang="hu-HU" smtClean="0">
                <a:solidFill>
                  <a:prstClr val="black"/>
                </a:solidFill>
              </a:rPr>
              <a:pPr>
                <a:defRPr/>
              </a:pPr>
              <a:t>1</a:t>
            </a:fld>
            <a:endParaRPr lang="hu-HU">
              <a:solidFill>
                <a:prstClr val="black"/>
              </a:solidFill>
            </a:endParaRPr>
          </a:p>
        </p:txBody>
      </p:sp>
    </p:spTree>
    <p:extLst>
      <p:ext uri="{BB962C8B-B14F-4D97-AF65-F5344CB8AC3E}">
        <p14:creationId xmlns:p14="http://schemas.microsoft.com/office/powerpoint/2010/main" val="4104814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r>
              <a:rPr lang="hu-HU" dirty="0" smtClean="0"/>
              <a:t>Az Egyéb szolgáltatások szakmacsoport kiemelkedően</a:t>
            </a:r>
            <a:r>
              <a:rPr lang="hu-HU" baseline="0" dirty="0" smtClean="0"/>
              <a:t> magas létszámához döntően az ebbe a szakmacsoportba tartozó Kis- és középvállalkozások ügyvezetője I,II. képesítésre jelentkező 12 947 fő járult hozzá. Az Egészségügy szakmacsoportba tartozó három „Ápoló” szakképesítésre összesen több mint 2000 fő jelentkezett első- vagy második szakképesítésként. A Vendéglátásban legnépszerűbb a Szakács szakma, a Közgazdaság szakmacsoportban a Pénzügyi-számviteli ügyintéző, valamint az iskolai rendszerű képzésbe beemelt Mérlegképes könyvelő. A Gépészet szakmacsoportban Hegesztő képesítésre 598 fő iratkozott be szeptemberben. A 2015/16. tanév azonos időszakában (a tanév elején) is népszerűek voltak ezek a szakképesítések: a Gyakorló ápoló szakképesítésre 991-en, az Ápoló szakképesítésre 420-an, a Gyakorló mentőápoló szakképesítésre 180-an iratkoztak be, Szakács szakmára 737, Pénzügyi és számviteli ügyintézőre 738-an iratkoztak be, Hegesztőnek 441-en jelentkeztek. Mindkét évben magas a logisztikai ügyintéző képzésre, a cukrász képzésre, a villanyszerelő képzésre beiratkozottak száma is.</a:t>
            </a:r>
          </a:p>
          <a:p>
            <a:endParaRPr lang="hu-HU" baseline="0" dirty="0" smtClean="0"/>
          </a:p>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10</a:t>
            </a:fld>
            <a:endParaRPr lang="hu-HU"/>
          </a:p>
        </p:txBody>
      </p:sp>
    </p:spTree>
    <p:extLst>
      <p:ext uri="{BB962C8B-B14F-4D97-AF65-F5344CB8AC3E}">
        <p14:creationId xmlns:p14="http://schemas.microsoft.com/office/powerpoint/2010/main" val="325615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pPr eaLnBrk="1" hangingPunct="1">
              <a:spcBef>
                <a:spcPct val="0"/>
              </a:spcBef>
            </a:pPr>
            <a:endParaRPr lang="hu-HU" altLang="hu-HU" sz="1200" dirty="0" smtClean="0">
              <a:latin typeface="Times New Roman" pitchFamily="18" charset="0"/>
            </a:endParaRPr>
          </a:p>
          <a:p>
            <a:pPr eaLnBrk="1" hangingPunct="1">
              <a:spcBef>
                <a:spcPct val="0"/>
              </a:spcBef>
            </a:pPr>
            <a:r>
              <a:rPr lang="hu-HU" altLang="hu-HU" sz="1200" dirty="0" smtClean="0">
                <a:latin typeface="Times New Roman" pitchFamily="18" charset="0"/>
              </a:rPr>
              <a:t>Hiány-szakképesítések:</a:t>
            </a:r>
          </a:p>
          <a:p>
            <a:pPr eaLnBrk="1" hangingPunct="1">
              <a:spcBef>
                <a:spcPct val="0"/>
              </a:spcBef>
            </a:pPr>
            <a:r>
              <a:rPr lang="hu-HU" dirty="0" smtClean="0"/>
              <a:t>A fővárosi, megyei fejlesztési és képzési bizottság</a:t>
            </a:r>
            <a:r>
              <a:rPr lang="hu-HU" baseline="0" dirty="0" smtClean="0"/>
              <a:t> a 2016/17. tanévtől </a:t>
            </a:r>
            <a:r>
              <a:rPr lang="hu-HU" dirty="0" smtClean="0"/>
              <a:t>megyénként legfeljebb 20, az adott megyében ösztöndíjra jogosító hiány-szakképesítésre tesz javaslatot a szakképzésért és felnőttképzésért felelős miniszter részére. A megyénkénti hiány-szakképesítések jegyzéke kormányrendeletben jelenik</a:t>
            </a:r>
            <a:r>
              <a:rPr lang="hu-HU" baseline="0" dirty="0" smtClean="0"/>
              <a:t> meg.</a:t>
            </a:r>
          </a:p>
          <a:p>
            <a:pPr eaLnBrk="1" hangingPunct="1">
              <a:spcBef>
                <a:spcPct val="0"/>
              </a:spcBef>
            </a:pPr>
            <a:r>
              <a:rPr lang="hu-HU" altLang="hu-HU" sz="1200" dirty="0" smtClean="0">
                <a:latin typeface="Times New Roman" pitchFamily="18" charset="0"/>
              </a:rPr>
              <a:t>Ösztöndíjban az </a:t>
            </a:r>
            <a:r>
              <a:rPr lang="hu-HU" altLang="hu-HU" sz="1200" b="1" dirty="0" smtClean="0">
                <a:latin typeface="Times New Roman" pitchFamily="18" charset="0"/>
              </a:rPr>
              <a:t>iskolai rendszerű nappali</a:t>
            </a:r>
            <a:r>
              <a:rPr lang="hu-HU" altLang="hu-HU" sz="1200" b="1" baseline="0" dirty="0" smtClean="0">
                <a:latin typeface="Times New Roman" pitchFamily="18" charset="0"/>
              </a:rPr>
              <a:t> szakképzésben hiányszakmát tanulók részesülnek, megadott feltételek esetén </a:t>
            </a:r>
            <a:r>
              <a:rPr lang="hu-HU" altLang="hu-HU" sz="1200" baseline="0" dirty="0" smtClean="0">
                <a:latin typeface="Times New Roman" pitchFamily="18" charset="0"/>
              </a:rPr>
              <a:t>(nem jár szakközépiskolásnak, szakiskolásnak 2,51 tanulmányi átlageredmény alatt, szakgimnáziumban tanulónak 3,01 tanulmányi átlageredmény alatt, bármely tárgyból elégtelen osztályzat esetén, 7 órát meghaladó igazolatlan mulasztás esetén, meghatározott fegyelmi büntetés esetén, évfolyamismétléskor)</a:t>
            </a:r>
            <a:endParaRPr lang="hu-HU" altLang="hu-HU" sz="1200" dirty="0" smtClean="0">
              <a:latin typeface="Times New Roman" pitchFamily="18" charset="0"/>
            </a:endParaRPr>
          </a:p>
          <a:p>
            <a:pPr eaLnBrk="1" hangingPunct="1">
              <a:spcBef>
                <a:spcPct val="0"/>
              </a:spcBef>
            </a:pPr>
            <a:endParaRPr lang="hu-HU" altLang="hu-HU" sz="1200" dirty="0" smtClean="0">
              <a:latin typeface="Times New Roman" pitchFamily="18" charset="0"/>
            </a:endParaRPr>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11</a:t>
            </a:fld>
            <a:endParaRPr lang="hu-HU"/>
          </a:p>
        </p:txBody>
      </p:sp>
    </p:spTree>
    <p:extLst>
      <p:ext uri="{BB962C8B-B14F-4D97-AF65-F5344CB8AC3E}">
        <p14:creationId xmlns:p14="http://schemas.microsoft.com/office/powerpoint/2010/main" val="102247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12</a:t>
            </a:fld>
            <a:endParaRPr lang="hu-HU"/>
          </a:p>
        </p:txBody>
      </p:sp>
    </p:spTree>
    <p:extLst>
      <p:ext uri="{BB962C8B-B14F-4D97-AF65-F5344CB8AC3E}">
        <p14:creationId xmlns:p14="http://schemas.microsoft.com/office/powerpoint/2010/main" val="350369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bwMode="auto">
          <a:noFill/>
          <a:ln>
            <a:solidFill>
              <a:srgbClr val="000000"/>
            </a:solidFill>
            <a:miter lim="800000"/>
            <a:headEnd/>
            <a:tailEnd/>
          </a:ln>
        </p:spPr>
      </p:sp>
      <p:sp>
        <p:nvSpPr>
          <p:cNvPr id="4608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dirty="0" smtClean="0"/>
          </a:p>
        </p:txBody>
      </p:sp>
      <p:sp>
        <p:nvSpPr>
          <p:cNvPr id="460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619D0E-01F7-4696-916A-0E4D9D76D77D}" type="slidenum">
              <a:rPr lang="hu-HU" altLang="hu-HU" smtClean="0">
                <a:cs typeface="Arial" charset="0"/>
              </a:rPr>
              <a:pPr fontAlgn="base">
                <a:spcBef>
                  <a:spcPct val="0"/>
                </a:spcBef>
                <a:spcAft>
                  <a:spcPct val="0"/>
                </a:spcAft>
              </a:pPr>
              <a:t>13</a:t>
            </a:fld>
            <a:endParaRPr lang="hu-HU" altLang="hu-HU" smtClean="0">
              <a:cs typeface="Arial" charset="0"/>
            </a:endParaRPr>
          </a:p>
        </p:txBody>
      </p:sp>
    </p:spTree>
    <p:extLst>
      <p:ext uri="{BB962C8B-B14F-4D97-AF65-F5344CB8AC3E}">
        <p14:creationId xmlns:p14="http://schemas.microsoft.com/office/powerpoint/2010/main" val="383794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bwMode="auto">
          <a:noFill/>
          <a:ln>
            <a:solidFill>
              <a:srgbClr val="000000"/>
            </a:solidFill>
            <a:miter lim="800000"/>
            <a:headEnd/>
            <a:tailEnd/>
          </a:ln>
        </p:spPr>
      </p:sp>
      <p:sp>
        <p:nvSpPr>
          <p:cNvPr id="5222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dirty="0" smtClean="0"/>
              <a:t>A 2016 szeptemberétől tervezett további intézkedések szerint a szakképzési centrumok képzési és szolgáltató központokká alakulnak át, ahol új lehetőségek nyílnak a szakmai tudás elsajátítása mellett az idegen nyelvi és az informatikai tudás bővítésére is. Emellett a centrumokban képzési és életpálya tanácsadással is segíteni szeretnénk a fiatalokat és felnőtteket egyaránt, hogy jobban megismerhessék a szakmai fejlődési, továbblépési lehetőségeiket, az azokhoz kapcsolódó képzési kínálatot, a megszerezhető új ismeretek révén kibővülő munkaerő-piaci lehetőségeket. Természetesen ezek a célok csak úgy valósíthatóak meg eredményesen és hatékonyan, ha kihasználjuk a már meglévő, jól működő szakmai, gazdasági kamarákkal történő együttműködési lehetőségeket is, így törekvéseink egyúttal e kapcsolatok elmélyítésére is irányulnak.</a:t>
            </a:r>
          </a:p>
          <a:p>
            <a:pPr eaLnBrk="1" hangingPunct="1">
              <a:spcBef>
                <a:spcPct val="0"/>
              </a:spcBef>
            </a:pPr>
            <a:endParaRPr lang="hu-HU" altLang="hu-HU" dirty="0" smtClean="0"/>
          </a:p>
          <a:p>
            <a:pPr eaLnBrk="1" hangingPunct="1">
              <a:spcBef>
                <a:spcPct val="0"/>
              </a:spcBef>
            </a:pPr>
            <a:r>
              <a:rPr lang="hu-HU" altLang="hu-HU" dirty="0" smtClean="0"/>
              <a:t>Továbbá csak akkor valósulhatnak meg, ha mindenki számára adott a lehetőség a színvonalas szakmai tudást nyújtó, kompetenciafejlesztő képzésekben való részvételre is, azaz ha a gyakorlatban is megvalósul az Európai Unióban már évtizedek óta a – munkavállalói oldalon is - jól működő „élethosszig való tanulás” (</a:t>
            </a:r>
            <a:r>
              <a:rPr lang="hu-HU" altLang="hu-HU" dirty="0" err="1" smtClean="0"/>
              <a:t>Lifelong</a:t>
            </a:r>
            <a:r>
              <a:rPr lang="hu-HU" altLang="hu-HU" dirty="0" smtClean="0"/>
              <a:t> </a:t>
            </a:r>
            <a:r>
              <a:rPr lang="hu-HU" altLang="hu-HU" dirty="0" err="1" smtClean="0"/>
              <a:t>Learning</a:t>
            </a:r>
            <a:r>
              <a:rPr lang="hu-HU" altLang="hu-HU" dirty="0" smtClean="0"/>
              <a:t>) szemlélete.</a:t>
            </a:r>
          </a:p>
          <a:p>
            <a:pPr eaLnBrk="1" hangingPunct="1">
              <a:spcBef>
                <a:spcPct val="0"/>
              </a:spcBef>
            </a:pPr>
            <a:endParaRPr lang="hu-HU" altLang="hu-HU" dirty="0" smtClean="0"/>
          </a:p>
        </p:txBody>
      </p:sp>
      <p:sp>
        <p:nvSpPr>
          <p:cNvPr id="522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9A51D-C691-4A5C-957E-483E4C476D9B}" type="slidenum">
              <a:rPr lang="hu-HU" altLang="hu-HU" smtClean="0">
                <a:cs typeface="Arial" charset="0"/>
              </a:rPr>
              <a:pPr fontAlgn="base">
                <a:spcBef>
                  <a:spcPct val="0"/>
                </a:spcBef>
                <a:spcAft>
                  <a:spcPct val="0"/>
                </a:spcAft>
              </a:pPr>
              <a:t>14</a:t>
            </a:fld>
            <a:endParaRPr lang="hu-HU" altLang="hu-HU" smtClean="0">
              <a:cs typeface="Arial" charset="0"/>
            </a:endParaRPr>
          </a:p>
        </p:txBody>
      </p:sp>
    </p:spTree>
    <p:extLst>
      <p:ext uri="{BB962C8B-B14F-4D97-AF65-F5344CB8AC3E}">
        <p14:creationId xmlns:p14="http://schemas.microsoft.com/office/powerpoint/2010/main" val="399574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smtClean="0"/>
              <a:t>A szakképzési centrumok „hálózat” jellegű működése. Az elmúlt egy év megmutatta számunkra, mennyire fontos, hogy gyorsan reagálni tudó hálózatot alakítsunk ki a szakképzésben. Ezen hálózat hatékonyságát tovább fogjuk növelni a centrumok módszertani megerősítésével és a felnőttképzésben való szerepvállalásuk növelésével.</a:t>
            </a:r>
          </a:p>
        </p:txBody>
      </p:sp>
      <p:sp>
        <p:nvSpPr>
          <p:cNvPr id="532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42619A-2BC9-43C6-A4C0-D216007EFDC2}" type="slidenum">
              <a:rPr lang="hu-HU" altLang="hu-HU" smtClean="0">
                <a:cs typeface="Arial" charset="0"/>
              </a:rPr>
              <a:pPr fontAlgn="base">
                <a:spcBef>
                  <a:spcPct val="0"/>
                </a:spcBef>
                <a:spcAft>
                  <a:spcPct val="0"/>
                </a:spcAft>
              </a:pPr>
              <a:t>15</a:t>
            </a:fld>
            <a:endParaRPr lang="hu-HU" altLang="hu-HU" smtClean="0">
              <a:cs typeface="Arial" charset="0"/>
            </a:endParaRPr>
          </a:p>
        </p:txBody>
      </p:sp>
    </p:spTree>
    <p:extLst>
      <p:ext uri="{BB962C8B-B14F-4D97-AF65-F5344CB8AC3E}">
        <p14:creationId xmlns:p14="http://schemas.microsoft.com/office/powerpoint/2010/main" val="339032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0" kern="1200" dirty="0" smtClean="0">
                <a:solidFill>
                  <a:schemeClr val="tx1"/>
                </a:solidFill>
                <a:latin typeface="+mn-lt"/>
                <a:ea typeface="+mn-ea"/>
                <a:cs typeface="+mn-cs"/>
              </a:rPr>
              <a:t>Kt.12. §</a:t>
            </a:r>
            <a:r>
              <a:rPr lang="hu-HU" sz="1200" b="0" i="0" kern="1200" dirty="0" smtClean="0">
                <a:solidFill>
                  <a:schemeClr val="tx1"/>
                </a:solidFill>
                <a:latin typeface="+mn-lt"/>
                <a:ea typeface="+mn-ea"/>
                <a:cs typeface="+mn-cs"/>
              </a:rPr>
              <a:t> (1) A szakgimnáziumnak szakmai érettségi végzettséget adó érettségire és ehhez kapcsolódó szakképesítés megszerzésére, szakirányú felsőfokú iskolai továbbtanulásra, szakirányú munkába állásra felkészítő, valamint általános műveltséget megalapozó négy középiskolai évfolyama és a szakképzésről szóló törvény alapján az Országos Képzési Jegyzékben meghatározott számú szakképzési évfolyama van, ahol szakmai elméleti és gyakorlati oktatás is folyik. A szakgimnáziumban a tizenkettedik évfolyamot követően az Országos Képzési Jegyzékben meghatározottak szerint érettségi végzettséghez kötött, a szakmai érettségi vizsga ágazatához tartozó szakképesítés szakmai vizsgájára történő felkészítés folyik.</a:t>
            </a:r>
          </a:p>
          <a:p>
            <a:r>
              <a:rPr lang="hu-HU" sz="1200" b="1" i="0" kern="1200" dirty="0" smtClean="0">
                <a:solidFill>
                  <a:schemeClr val="tx1"/>
                </a:solidFill>
                <a:latin typeface="+mn-lt"/>
                <a:ea typeface="+mn-ea"/>
                <a:cs typeface="+mn-cs"/>
              </a:rPr>
              <a:t>Kt. 13. §</a:t>
            </a:r>
            <a:r>
              <a:rPr lang="hu-HU" sz="1200" b="0" i="0" kern="1200" dirty="0" smtClean="0">
                <a:solidFill>
                  <a:schemeClr val="tx1"/>
                </a:solidFill>
                <a:latin typeface="+mn-lt"/>
                <a:ea typeface="+mn-ea"/>
                <a:cs typeface="+mn-cs"/>
              </a:rPr>
              <a:t> (1) A szakközépiskolának öt évfolyama van, amelyből</a:t>
            </a:r>
          </a:p>
          <a:p>
            <a:r>
              <a:rPr lang="hu-HU" sz="1200" b="0" i="1" kern="1200" dirty="0" smtClean="0">
                <a:solidFill>
                  <a:schemeClr val="tx1"/>
                </a:solidFill>
                <a:latin typeface="+mn-lt"/>
                <a:ea typeface="+mn-ea"/>
                <a:cs typeface="+mn-cs"/>
              </a:rPr>
              <a:t>a)</a:t>
            </a:r>
            <a:r>
              <a:rPr lang="hu-HU" sz="1200" b="0" i="0" kern="1200" dirty="0" smtClean="0">
                <a:solidFill>
                  <a:schemeClr val="tx1"/>
                </a:solidFill>
                <a:latin typeface="+mn-lt"/>
                <a:ea typeface="+mn-ea"/>
                <a:cs typeface="+mn-cs"/>
              </a:rPr>
              <a:t> három, az adott szakképesítés megszerzéséhez szükséges közismereti képzést és szakmai elméleti és gyakorlati oktatást magában foglaló szakképzési évfolyam, valamint</a:t>
            </a:r>
          </a:p>
          <a:p>
            <a:r>
              <a:rPr lang="hu-HU" sz="1200" b="0" i="1" kern="1200" dirty="0" smtClean="0">
                <a:solidFill>
                  <a:schemeClr val="tx1"/>
                </a:solidFill>
                <a:latin typeface="+mn-lt"/>
                <a:ea typeface="+mn-ea"/>
                <a:cs typeface="+mn-cs"/>
              </a:rPr>
              <a:t>b)</a:t>
            </a:r>
            <a:r>
              <a:rPr lang="hu-HU" sz="1200" b="0" i="0" kern="1200" dirty="0" smtClean="0">
                <a:solidFill>
                  <a:schemeClr val="tx1"/>
                </a:solidFill>
                <a:latin typeface="+mn-lt"/>
                <a:ea typeface="+mn-ea"/>
                <a:cs typeface="+mn-cs"/>
              </a:rPr>
              <a:t> további kettő, érettségi vizsgára felkészítő évfolyam.</a:t>
            </a:r>
          </a:p>
          <a:p>
            <a:r>
              <a:rPr lang="hu-HU" sz="1200" b="0" i="0" kern="1200" dirty="0" smtClean="0">
                <a:solidFill>
                  <a:schemeClr val="tx1"/>
                </a:solidFill>
                <a:latin typeface="+mn-lt"/>
                <a:ea typeface="+mn-ea"/>
                <a:cs typeface="+mn-cs"/>
              </a:rPr>
              <a:t>(4) A szakközépiskolában államilag elismert szakképesítést szerzett tanuló dönt arról, hogy továbbtanul-e az érettségi vizsgára felkészítő további két évfolyamon.</a:t>
            </a:r>
          </a:p>
          <a:p>
            <a:r>
              <a:rPr lang="hu-HU" sz="1200" b="1" i="0" kern="1200" dirty="0" smtClean="0">
                <a:solidFill>
                  <a:schemeClr val="tx1"/>
                </a:solidFill>
                <a:latin typeface="+mn-lt"/>
                <a:ea typeface="+mn-ea"/>
                <a:cs typeface="+mn-cs"/>
              </a:rPr>
              <a:t>Szt. 24. §</a:t>
            </a:r>
            <a:r>
              <a:rPr lang="hu-HU" sz="1200" b="0" i="0" kern="1200" dirty="0" smtClean="0">
                <a:solidFill>
                  <a:schemeClr val="tx1"/>
                </a:solidFill>
                <a:latin typeface="+mn-lt"/>
                <a:ea typeface="+mn-ea"/>
                <a:cs typeface="+mn-cs"/>
              </a:rPr>
              <a:t> (1) A szakközépiskolában folyó érettségi vizsgára felkészítő kétéves képzésben csak iskolai rendszerű képzésben államilag elismert szakképesítést szerzett tanuló folytathatja tanulmányait.</a:t>
            </a:r>
          </a:p>
          <a:p>
            <a:r>
              <a:rPr lang="hu-HU" sz="1200" b="0" i="0" kern="1200" dirty="0" smtClean="0">
                <a:solidFill>
                  <a:schemeClr val="tx1"/>
                </a:solidFill>
                <a:latin typeface="+mn-lt"/>
                <a:ea typeface="+mn-ea"/>
                <a:cs typeface="+mn-cs"/>
              </a:rPr>
              <a:t>(2) Az OKJ-ban meghatározott körbe tartozó, érettségire épülő szakirányú szakképesítés megszerzése céljából a felnőttoktatás keretében folyó iskolai rendszerű szakképzésbe vagy az iskolarendszeren kívüli szakképzésbe bekapcsolódhat az is, aki rendelkezik a szakképesítés szakmai és vizsgakövetelményében meghatározottak szerinti szakirányú iskolai rendszerű képzésben szerzett szakképesítéssel, az e szakképesítéssel betölthető munkakörben szerzett legalább ötéves gyakorlattal és az adott szakképesítésben tett mestervizsgával.</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solidFill>
                  <a:prstClr val="black"/>
                </a:solidFill>
              </a:rPr>
              <a:pPr>
                <a:defRPr/>
              </a:pPr>
              <a:t>16</a:t>
            </a:fld>
            <a:endParaRPr lang="hu-HU" dirty="0">
              <a:solidFill>
                <a:prstClr val="black"/>
              </a:solidFill>
            </a:endParaRPr>
          </a:p>
        </p:txBody>
      </p:sp>
    </p:spTree>
    <p:extLst>
      <p:ext uri="{BB962C8B-B14F-4D97-AF65-F5344CB8AC3E}">
        <p14:creationId xmlns:p14="http://schemas.microsoft.com/office/powerpoint/2010/main" val="50112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solidFill>
                  <a:prstClr val="black"/>
                </a:solidFill>
              </a:rPr>
              <a:pPr>
                <a:defRPr/>
              </a:pPr>
              <a:t>17</a:t>
            </a:fld>
            <a:endParaRPr lang="hu-HU">
              <a:solidFill>
                <a:prstClr val="black"/>
              </a:solidFill>
            </a:endParaRPr>
          </a:p>
        </p:txBody>
      </p:sp>
    </p:spTree>
    <p:extLst>
      <p:ext uri="{BB962C8B-B14F-4D97-AF65-F5344CB8AC3E}">
        <p14:creationId xmlns:p14="http://schemas.microsoft.com/office/powerpoint/2010/main" val="5011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Jegyzetek helye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hu-HU" sz="1100" dirty="0" smtClean="0">
                <a:latin typeface="Times New Roman" panose="02020603050405020304" pitchFamily="18" charset="0"/>
                <a:cs typeface="Times New Roman" panose="02020603050405020304" pitchFamily="18" charset="0"/>
              </a:rPr>
              <a:t>2016. szeptember 1-jétől megváltozik a szakgimnáziumi 9-12. évfolyamokon a szakmai és a közismereti képzések aránya a korábbi</a:t>
            </a:r>
            <a:r>
              <a:rPr lang="hu-HU" sz="1100" baseline="0" dirty="0" smtClean="0">
                <a:latin typeface="Times New Roman" panose="02020603050405020304" pitchFamily="18" charset="0"/>
                <a:cs typeface="Times New Roman" panose="02020603050405020304" pitchFamily="18" charset="0"/>
              </a:rPr>
              <a:t> szakközépiskolához képest</a:t>
            </a:r>
            <a:r>
              <a:rPr lang="hu-HU" sz="1100" dirty="0" smtClean="0">
                <a:latin typeface="Times New Roman" panose="02020603050405020304" pitchFamily="18" charset="0"/>
                <a:cs typeface="Times New Roman" panose="02020603050405020304" pitchFamily="18" charset="0"/>
              </a:rPr>
              <a:t>. E képzési időszakban a szakmai képzés aránya emelkedik, mintegy 600-700 óra szakmai képzési többlet lehetőség jelenik meg.</a:t>
            </a:r>
          </a:p>
          <a:p>
            <a:pPr>
              <a:spcBef>
                <a:spcPts val="0"/>
              </a:spcBef>
            </a:pPr>
            <a:r>
              <a:rPr lang="hu-HU" sz="1100" dirty="0" smtClean="0">
                <a:solidFill>
                  <a:schemeClr val="tx1"/>
                </a:solidFill>
                <a:latin typeface="Times New Roman" panose="02020603050405020304" pitchFamily="18" charset="0"/>
                <a:cs typeface="Times New Roman" panose="02020603050405020304" pitchFamily="18" charset="0"/>
              </a:rPr>
              <a:t>A köznevelési törvény módosítása alapján a szakgimnáziumokban </a:t>
            </a:r>
            <a:r>
              <a:rPr lang="hu-HU" sz="1100" dirty="0" smtClean="0"/>
              <a:t>az érettségi vizsga keretében megszerezhető szakképesítéshez kapcsolódóan tehető szakmai érettségi vizsga</a:t>
            </a:r>
            <a:r>
              <a:rPr lang="hu-HU" sz="1100" dirty="0" smtClean="0">
                <a:solidFill>
                  <a:schemeClr val="tx1"/>
                </a:solidFill>
                <a:latin typeface="Times New Roman" panose="02020603050405020304" pitchFamily="18" charset="0"/>
                <a:cs typeface="Times New Roman" panose="02020603050405020304" pitchFamily="18" charset="0"/>
              </a:rPr>
              <a:t>. Egyúttal</a:t>
            </a:r>
            <a:r>
              <a:rPr lang="hu-HU" sz="1100" baseline="0" dirty="0" smtClean="0">
                <a:solidFill>
                  <a:schemeClr val="tx1"/>
                </a:solidFill>
                <a:latin typeface="Times New Roman" panose="02020603050405020304" pitchFamily="18" charset="0"/>
                <a:cs typeface="Times New Roman" panose="02020603050405020304" pitchFamily="18" charset="0"/>
              </a:rPr>
              <a:t> a 9-12. évfolyamon olyan szakmai ismereteket is elsajátítanak az érettségit követő, OKJ szerint két éves technikusi szakmához, amely egy évre rövidíti számukra a technikusi képzési időt.</a:t>
            </a:r>
            <a:r>
              <a:rPr lang="hu-HU" sz="1100" dirty="0" smtClean="0"/>
              <a:t> </a:t>
            </a:r>
            <a:endParaRPr lang="hu-HU" sz="1100" dirty="0" smtClean="0">
              <a:latin typeface="Times New Roman" pitchFamily="18" charset="0"/>
              <a:cs typeface="Times New Roman" pitchFamily="18" charset="0"/>
            </a:endParaRPr>
          </a:p>
        </p:txBody>
      </p:sp>
      <p:sp>
        <p:nvSpPr>
          <p:cNvPr id="4" name="Dia számának helye 3"/>
          <p:cNvSpPr>
            <a:spLocks noGrp="1"/>
          </p:cNvSpPr>
          <p:nvPr>
            <p:ph type="sldNum" sz="quarter" idx="5"/>
          </p:nvPr>
        </p:nvSpPr>
        <p:spPr/>
        <p:txBody>
          <a:bodyPr/>
          <a:lstStyle/>
          <a:p>
            <a:pPr>
              <a:defRPr/>
            </a:pPr>
            <a:fld id="{25B45673-220B-495D-A600-E7E985002DA8}" type="slidenum">
              <a:rPr lang="hu-HU" smtClean="0"/>
              <a:pPr>
                <a:defRPr/>
              </a:pPr>
              <a:t>18</a:t>
            </a:fld>
            <a:endParaRPr lang="hu-HU"/>
          </a:p>
        </p:txBody>
      </p:sp>
    </p:spTree>
    <p:extLst>
      <p:ext uri="{BB962C8B-B14F-4D97-AF65-F5344CB8AC3E}">
        <p14:creationId xmlns:p14="http://schemas.microsoft.com/office/powerpoint/2010/main" val="411246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bwMode="auto">
          <a:noFill/>
          <a:ln>
            <a:solidFill>
              <a:srgbClr val="000000"/>
            </a:solidFill>
            <a:miter lim="800000"/>
            <a:headEnd/>
            <a:tailEnd/>
          </a:ln>
        </p:spPr>
      </p:sp>
      <p:sp>
        <p:nvSpPr>
          <p:cNvPr id="5120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smtClean="0"/>
              <a:t>Az interdiszciplináris szemléletű, a </a:t>
            </a:r>
            <a:r>
              <a:rPr lang="hu-HU" altLang="hu-HU" b="1" smtClean="0"/>
              <a:t>természettudományos</a:t>
            </a:r>
            <a:r>
              <a:rPr lang="hu-HU" altLang="hu-HU" smtClean="0"/>
              <a:t> ismereteket komplex módon oktatandó </a:t>
            </a:r>
            <a:r>
              <a:rPr lang="hu-HU" altLang="hu-HU" b="1" smtClean="0"/>
              <a:t>új tantárgy</a:t>
            </a:r>
            <a:r>
              <a:rPr lang="hu-HU" altLang="hu-HU" smtClean="0"/>
              <a:t> tantervének tervezete augusztus eleje óta elérhető az OFI és az NSZFH honlapján; a hozzá készült tanári és tanulói online segédanyagokkal együtt. </a:t>
            </a:r>
          </a:p>
        </p:txBody>
      </p:sp>
      <p:sp>
        <p:nvSpPr>
          <p:cNvPr id="512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DF4D94-688F-4E28-8C50-CEDECB79CA48}" type="slidenum">
              <a:rPr lang="hu-HU" altLang="hu-HU" smtClean="0">
                <a:cs typeface="Arial" charset="0"/>
              </a:rPr>
              <a:pPr fontAlgn="base">
                <a:spcBef>
                  <a:spcPct val="0"/>
                </a:spcBef>
                <a:spcAft>
                  <a:spcPct val="0"/>
                </a:spcAft>
              </a:pPr>
              <a:t>19</a:t>
            </a:fld>
            <a:endParaRPr lang="hu-HU" altLang="hu-HU" smtClean="0">
              <a:cs typeface="Arial" charset="0"/>
            </a:endParaRPr>
          </a:p>
        </p:txBody>
      </p:sp>
    </p:spTree>
    <p:extLst>
      <p:ext uri="{BB962C8B-B14F-4D97-AF65-F5344CB8AC3E}">
        <p14:creationId xmlns:p14="http://schemas.microsoft.com/office/powerpoint/2010/main" val="271739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kép helye 1"/>
          <p:cNvSpPr>
            <a:spLocks noGrp="1" noRot="1" noChangeAspect="1" noTextEdit="1"/>
          </p:cNvSpPr>
          <p:nvPr>
            <p:ph type="sldImg"/>
          </p:nvPr>
        </p:nvSpPr>
        <p:spPr bwMode="auto">
          <a:noFill/>
          <a:ln>
            <a:solidFill>
              <a:srgbClr val="000000"/>
            </a:solidFill>
            <a:miter lim="800000"/>
            <a:headEnd/>
            <a:tailEnd/>
          </a:ln>
        </p:spPr>
      </p:sp>
      <p:sp>
        <p:nvSpPr>
          <p:cNvPr id="43011" name="Jegyzetek helye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hu-HU" altLang="hu-HU" dirty="0" smtClean="0">
                <a:latin typeface="Times New Roman" pitchFamily="18" charset="0"/>
                <a:cs typeface="Times New Roman" pitchFamily="18" charset="0"/>
              </a:rPr>
              <a:t>Az „</a:t>
            </a:r>
            <a:r>
              <a:rPr lang="hu-HU" altLang="hu-HU" dirty="0" err="1" smtClean="0">
                <a:latin typeface="Times New Roman" pitchFamily="18" charset="0"/>
                <a:cs typeface="Times New Roman" pitchFamily="18" charset="0"/>
              </a:rPr>
              <a:t>industry</a:t>
            </a:r>
            <a:r>
              <a:rPr lang="hu-HU" altLang="hu-HU" dirty="0" smtClean="0">
                <a:latin typeface="Times New Roman" pitchFamily="18" charset="0"/>
                <a:cs typeface="Times New Roman" pitchFamily="18" charset="0"/>
              </a:rPr>
              <a:t> 4.0”,</a:t>
            </a:r>
            <a:r>
              <a:rPr lang="hu-HU" altLang="hu-HU" baseline="0" dirty="0" smtClean="0">
                <a:latin typeface="Times New Roman" pitchFamily="18" charset="0"/>
                <a:cs typeface="Times New Roman" pitchFamily="18" charset="0"/>
              </a:rPr>
              <a:t> „negyedik ipari forradalom”</a:t>
            </a:r>
            <a:r>
              <a:rPr lang="hu-HU" altLang="hu-HU" dirty="0" smtClean="0">
                <a:latin typeface="Times New Roman" pitchFamily="18" charset="0"/>
                <a:cs typeface="Times New Roman" pitchFamily="18" charset="0"/>
              </a:rPr>
              <a:t> = a gyártást új alapra helyező robotikával, </a:t>
            </a:r>
            <a:r>
              <a:rPr lang="hu-HU" altLang="hu-HU" dirty="0" err="1" smtClean="0">
                <a:latin typeface="Times New Roman" pitchFamily="18" charset="0"/>
                <a:cs typeface="Times New Roman" pitchFamily="18" charset="0"/>
              </a:rPr>
              <a:t>automatizációval</a:t>
            </a:r>
            <a:r>
              <a:rPr lang="hu-HU" altLang="hu-HU" dirty="0" smtClean="0">
                <a:latin typeface="Times New Roman" pitchFamily="18" charset="0"/>
                <a:cs typeface="Times New Roman" pitchFamily="18" charset="0"/>
              </a:rPr>
              <a:t>, illetve az ipari termelési folyamatok intelligens összekapcsolásával jellemezhető. Az „</a:t>
            </a:r>
            <a:r>
              <a:rPr lang="hu-HU" altLang="hu-HU" b="1" dirty="0" smtClean="0">
                <a:latin typeface="Times New Roman" pitchFamily="18" charset="0"/>
                <a:cs typeface="Times New Roman" pitchFamily="18" charset="0"/>
              </a:rPr>
              <a:t>új termelési forradalom</a:t>
            </a:r>
            <a:r>
              <a:rPr lang="hu-HU" altLang="hu-HU" dirty="0" smtClean="0">
                <a:latin typeface="Times New Roman" pitchFamily="18" charset="0"/>
                <a:cs typeface="Times New Roman" pitchFamily="18" charset="0"/>
              </a:rPr>
              <a:t>” azt az egyre markánsabb gyakorlatot jelenti, amelyekben mindennél erőteljesebb hangsúlyt kap a hajtóerőt képező </a:t>
            </a:r>
            <a:r>
              <a:rPr lang="hu-HU" altLang="hu-HU" b="1" dirty="0" smtClean="0">
                <a:latin typeface="Times New Roman" pitchFamily="18" charset="0"/>
                <a:cs typeface="Times New Roman" pitchFamily="18" charset="0"/>
              </a:rPr>
              <a:t>informatika</a:t>
            </a:r>
            <a:r>
              <a:rPr lang="hu-HU" altLang="hu-HU" dirty="0" smtClean="0">
                <a:latin typeface="Times New Roman" pitchFamily="18" charset="0"/>
                <a:cs typeface="Times New Roman" pitchFamily="18" charset="0"/>
              </a:rPr>
              <a:t> és a klasszikus ipar összeolvadása. Pár éve még elképzelhetetlen lett volna, hogy egy olyan informatikai vállalat, mint a </a:t>
            </a:r>
            <a:r>
              <a:rPr lang="hu-HU" altLang="hu-HU" dirty="0" err="1" smtClean="0">
                <a:latin typeface="Times New Roman" pitchFamily="18" charset="0"/>
                <a:cs typeface="Times New Roman" pitchFamily="18" charset="0"/>
              </a:rPr>
              <a:t>Google</a:t>
            </a:r>
            <a:r>
              <a:rPr lang="hu-HU" altLang="hu-HU" dirty="0" smtClean="0">
                <a:latin typeface="Times New Roman" pitchFamily="18" charset="0"/>
                <a:cs typeface="Times New Roman" pitchFamily="18" charset="0"/>
              </a:rPr>
              <a:t>, konkurenciát jelentsen nagy múltú autógyártóknak – az intelligens, vezető nélküli autók megjelenésével azonban ez ma már a valóság. </a:t>
            </a:r>
          </a:p>
          <a:p>
            <a:pPr algn="just" eaLnBrk="1" hangingPunct="1">
              <a:spcBef>
                <a:spcPct val="0"/>
              </a:spcBef>
            </a:pPr>
            <a:r>
              <a:rPr lang="hu-HU" altLang="hu-HU" b="1" dirty="0" smtClean="0">
                <a:latin typeface="Times New Roman" pitchFamily="18" charset="0"/>
                <a:cs typeface="Times New Roman" pitchFamily="18" charset="0"/>
              </a:rPr>
              <a:t>Új iparágak alakultak ki, és várhatóan a közeljövőben továbbiak alakulnak ki a gyorsan fejlődő és terjeszkedő </a:t>
            </a:r>
            <a:r>
              <a:rPr lang="hu-HU" altLang="hu-HU" b="1" dirty="0" err="1" smtClean="0">
                <a:latin typeface="Times New Roman" pitchFamily="18" charset="0"/>
                <a:cs typeface="Times New Roman" pitchFamily="18" charset="0"/>
              </a:rPr>
              <a:t>digitalizációs</a:t>
            </a:r>
            <a:r>
              <a:rPr lang="hu-HU" altLang="hu-HU" b="1" dirty="0" smtClean="0">
                <a:latin typeface="Times New Roman" pitchFamily="18" charset="0"/>
                <a:cs typeface="Times New Roman" pitchFamily="18" charset="0"/>
              </a:rPr>
              <a:t> folyamatoknak köszönhetően.</a:t>
            </a:r>
          </a:p>
          <a:p>
            <a:pPr algn="just" eaLnBrk="1" hangingPunct="1">
              <a:spcBef>
                <a:spcPct val="0"/>
              </a:spcBef>
            </a:pPr>
            <a:endParaRPr lang="hu-HU" altLang="hu-HU" b="1" dirty="0" smtClean="0">
              <a:latin typeface="Times New Roman" pitchFamily="18" charset="0"/>
              <a:cs typeface="Times New Roman" pitchFamily="18" charset="0"/>
            </a:endParaRPr>
          </a:p>
          <a:p>
            <a:pPr algn="just" eaLnBrk="1" hangingPunct="1">
              <a:spcBef>
                <a:spcPct val="0"/>
              </a:spcBef>
            </a:pPr>
            <a:r>
              <a:rPr lang="hu-HU" altLang="hu-HU" dirty="0" smtClean="0">
                <a:latin typeface="Times New Roman" pitchFamily="18" charset="0"/>
                <a:cs typeface="Times New Roman" pitchFamily="18" charset="0"/>
              </a:rPr>
              <a:t>Az Ipar 4.0 mellett a magyar szakképzési rendszerre az Irinyi Terv is erőteljes hatást gyakorol, amely az Ipar 4.0-val összhangban az új technológiák alkalmazását, a </a:t>
            </a:r>
            <a:r>
              <a:rPr lang="hu-HU" altLang="hu-HU" dirty="0" err="1" smtClean="0">
                <a:latin typeface="Times New Roman" pitchFamily="18" charset="0"/>
                <a:cs typeface="Times New Roman" pitchFamily="18" charset="0"/>
              </a:rPr>
              <a:t>digitalizációs</a:t>
            </a:r>
            <a:r>
              <a:rPr lang="hu-HU" altLang="hu-HU" dirty="0" smtClean="0">
                <a:latin typeface="Times New Roman" pitchFamily="18" charset="0"/>
                <a:cs typeface="Times New Roman" pitchFamily="18" charset="0"/>
              </a:rPr>
              <a:t> folyamatok elterjesztését tűzi ki céljául, különösen a kiemelten fejlesztendő, versenyképes ágazatokban (pl. specializált gép- és járműgyártás , IKT szektor).</a:t>
            </a:r>
          </a:p>
          <a:p>
            <a:pPr algn="just" eaLnBrk="1" hangingPunct="1">
              <a:spcBef>
                <a:spcPct val="0"/>
              </a:spcBef>
            </a:pPr>
            <a:endParaRPr lang="hu-HU" altLang="hu-HU" dirty="0" smtClean="0">
              <a:latin typeface="Times New Roman" pitchFamily="18" charset="0"/>
              <a:cs typeface="Times New Roman" pitchFamily="18" charset="0"/>
            </a:endParaRPr>
          </a:p>
          <a:p>
            <a:pPr algn="just" eaLnBrk="1" hangingPunct="1">
              <a:spcBef>
                <a:spcPct val="0"/>
              </a:spcBef>
            </a:pPr>
            <a:r>
              <a:rPr lang="hu-HU" altLang="hu-HU" dirty="0" smtClean="0">
                <a:latin typeface="Times New Roman" pitchFamily="18" charset="0"/>
                <a:cs typeface="Times New Roman" pitchFamily="18" charset="0"/>
              </a:rPr>
              <a:t>A </a:t>
            </a:r>
            <a:r>
              <a:rPr lang="hu-HU" altLang="hu-HU" dirty="0" err="1" smtClean="0">
                <a:latin typeface="Times New Roman" pitchFamily="18" charset="0"/>
                <a:cs typeface="Times New Roman" pitchFamily="18" charset="0"/>
              </a:rPr>
              <a:t>digitalizációs</a:t>
            </a:r>
            <a:r>
              <a:rPr lang="hu-HU" altLang="hu-HU" dirty="0" smtClean="0">
                <a:latin typeface="Times New Roman" pitchFamily="18" charset="0"/>
                <a:cs typeface="Times New Roman" pitchFamily="18" charset="0"/>
              </a:rPr>
              <a:t> folyamatok mellett külön kihívást jelent a magyar munkaerő-piacra a minőségi és mennyiségi szakemberhiány, amely miatt jelenleg kevés a termelésbe bevonható, magabiztos és megfelelő szaktudással rendelkező, az új kihívásoknak is megfelelő szakember. Éppen ezért különösen fontos a szakképzés megreformálása és kiterjesztése, hogy a szakképzést választókból a digitalizált iparban is foglalkoztatható munkaerő váljon. </a:t>
            </a:r>
          </a:p>
          <a:p>
            <a:pPr algn="just" eaLnBrk="1" hangingPunct="1">
              <a:spcBef>
                <a:spcPct val="0"/>
              </a:spcBef>
            </a:pPr>
            <a:endParaRPr lang="hu-HU" altLang="hu-HU" dirty="0" smtClean="0">
              <a:latin typeface="Times New Roman" pitchFamily="18" charset="0"/>
              <a:cs typeface="Times New Roman" pitchFamily="18" charset="0"/>
            </a:endParaRPr>
          </a:p>
        </p:txBody>
      </p:sp>
      <p:sp>
        <p:nvSpPr>
          <p:cNvPr id="430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2E7C4-2B94-4AB6-8D4F-90B28CEEF461}" type="slidenum">
              <a:rPr lang="hu-HU" altLang="hu-HU" smtClean="0">
                <a:cs typeface="Arial" charset="0"/>
              </a:rPr>
              <a:pPr fontAlgn="base">
                <a:spcBef>
                  <a:spcPct val="0"/>
                </a:spcBef>
                <a:spcAft>
                  <a:spcPct val="0"/>
                </a:spcAft>
              </a:pPr>
              <a:t>2</a:t>
            </a:fld>
            <a:endParaRPr lang="hu-HU" altLang="hu-HU" smtClean="0">
              <a:cs typeface="Arial" charset="0"/>
            </a:endParaRPr>
          </a:p>
        </p:txBody>
      </p:sp>
    </p:spTree>
    <p:extLst>
      <p:ext uri="{BB962C8B-B14F-4D97-AF65-F5344CB8AC3E}">
        <p14:creationId xmlns:p14="http://schemas.microsoft.com/office/powerpoint/2010/main" val="306210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20</a:t>
            </a:fld>
            <a:endParaRPr lang="hu-HU"/>
          </a:p>
        </p:txBody>
      </p:sp>
    </p:spTree>
    <p:extLst>
      <p:ext uri="{BB962C8B-B14F-4D97-AF65-F5344CB8AC3E}">
        <p14:creationId xmlns:p14="http://schemas.microsoft.com/office/powerpoint/2010/main" val="501121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bwMode="auto">
          <a:noFill/>
          <a:ln>
            <a:solidFill>
              <a:srgbClr val="000000"/>
            </a:solidFill>
            <a:miter lim="800000"/>
            <a:headEnd/>
            <a:tailEnd/>
          </a:ln>
        </p:spPr>
      </p:sp>
      <p:sp>
        <p:nvSpPr>
          <p:cNvPr id="54275"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542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E69C1-8447-46D1-9CC5-35222D9CB496}" type="slidenum">
              <a:rPr lang="hu-HU" altLang="hu-HU" smtClean="0">
                <a:cs typeface="Arial" charset="0"/>
              </a:rPr>
              <a:pPr fontAlgn="base">
                <a:spcBef>
                  <a:spcPct val="0"/>
                </a:spcBef>
                <a:spcAft>
                  <a:spcPct val="0"/>
                </a:spcAft>
              </a:pPr>
              <a:t>21</a:t>
            </a:fld>
            <a:endParaRPr lang="hu-HU" altLang="hu-HU" smtClean="0">
              <a:cs typeface="Arial" charset="0"/>
            </a:endParaRPr>
          </a:p>
        </p:txBody>
      </p:sp>
    </p:spTree>
    <p:extLst>
      <p:ext uri="{BB962C8B-B14F-4D97-AF65-F5344CB8AC3E}">
        <p14:creationId xmlns:p14="http://schemas.microsoft.com/office/powerpoint/2010/main" val="331936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solidFill>
                  <a:prstClr val="black"/>
                </a:solidFill>
              </a:rPr>
              <a:pPr>
                <a:defRPr/>
              </a:pPr>
              <a:t>22</a:t>
            </a:fld>
            <a:endParaRPr lang="hu-HU">
              <a:solidFill>
                <a:prstClr val="black"/>
              </a:solidFill>
            </a:endParaRPr>
          </a:p>
        </p:txBody>
      </p:sp>
    </p:spTree>
    <p:extLst>
      <p:ext uri="{BB962C8B-B14F-4D97-AF65-F5344CB8AC3E}">
        <p14:creationId xmlns:p14="http://schemas.microsoft.com/office/powerpoint/2010/main" val="50112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bwMode="auto">
          <a:noFill/>
          <a:ln>
            <a:solidFill>
              <a:srgbClr val="000000"/>
            </a:solidFill>
            <a:miter lim="800000"/>
            <a:headEnd/>
            <a:tailEnd/>
          </a:ln>
        </p:spPr>
      </p:sp>
      <p:sp>
        <p:nvSpPr>
          <p:cNvPr id="55299"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dirty="0" smtClean="0"/>
              <a:t>Az 54-es szintű </a:t>
            </a:r>
            <a:r>
              <a:rPr lang="hu-HU" altLang="hu-HU" b="1" dirty="0" smtClean="0"/>
              <a:t>Kereskedelmi képviselő </a:t>
            </a:r>
            <a:r>
              <a:rPr lang="hu-HU" altLang="hu-HU" dirty="0" smtClean="0"/>
              <a:t>érettségire épülő 2 éves képzési idejű, iskolai rendszerű szakképesítés.</a:t>
            </a:r>
          </a:p>
          <a:p>
            <a:pPr eaLnBrk="1" hangingPunct="1">
              <a:spcBef>
                <a:spcPct val="0"/>
              </a:spcBef>
            </a:pPr>
            <a:r>
              <a:rPr lang="hu-HU" altLang="hu-HU" dirty="0" smtClean="0"/>
              <a:t>Az egyre nagyobb számban telepített szolgáltató központok, a dinamikusan fejlődő </a:t>
            </a:r>
            <a:r>
              <a:rPr lang="hu-HU" altLang="hu-HU" dirty="0" err="1" smtClean="0"/>
              <a:t>shared</a:t>
            </a:r>
            <a:r>
              <a:rPr lang="hu-HU" altLang="hu-HU" dirty="0" smtClean="0"/>
              <a:t> service center (az üzleti folyamatok dinamizálása komplex, akár határokon is átnyúló szolgáltató központok kialakításával) iparág hazai elterjedéséhez, munkaerő-piaci igényeinek kielégítésére és támogatására jelent meg az OKJ-ban új szakképesítésként az </a:t>
            </a:r>
            <a:r>
              <a:rPr lang="hu-HU" altLang="hu-HU" b="1" dirty="0" smtClean="0"/>
              <a:t>Üzleti szolgáltatási munkatárs (iskolai rendszerű,</a:t>
            </a:r>
            <a:r>
              <a:rPr lang="hu-HU" altLang="hu-HU" b="1" baseline="0" dirty="0" smtClean="0"/>
              <a:t> 54-es szintű képesítés, 2 év)</a:t>
            </a:r>
            <a:r>
              <a:rPr lang="hu-HU" altLang="hu-HU" dirty="0" smtClean="0"/>
              <a:t>. Aki rugalmas hozzáállással megteremti az ügyfélnek leginkább kedvező feltételeket, a személyre szabott szolgáltatás lehetőségét, szükség szerint angol nyelven. Elláthat pénzügyi, beszerzési, ügyfélszolgálati, CRM, HR, vagy az IT és telekommunikáció szolgáltatások területén speciális szolgáltatási tevékenységet. A kezdeményezők között volt többek között az Amerikai Kereskedelmi Kamara (</a:t>
            </a:r>
            <a:r>
              <a:rPr lang="hu-HU" altLang="hu-HU" dirty="0" err="1" smtClean="0"/>
              <a:t>AmCham</a:t>
            </a:r>
            <a:r>
              <a:rPr lang="hu-HU" altLang="hu-HU" dirty="0" smtClean="0"/>
              <a:t>) is. </a:t>
            </a:r>
          </a:p>
          <a:p>
            <a:pPr eaLnBrk="1" hangingPunct="1">
              <a:spcBef>
                <a:spcPct val="0"/>
              </a:spcBef>
            </a:pPr>
            <a:endParaRPr lang="hu-HU" altLang="hu-HU" dirty="0" smtClean="0"/>
          </a:p>
          <a:p>
            <a:pPr eaLnBrk="1" hangingPunct="1">
              <a:spcBef>
                <a:spcPct val="0"/>
              </a:spcBef>
            </a:pPr>
            <a:r>
              <a:rPr lang="hu-HU" altLang="hu-HU" dirty="0" smtClean="0"/>
              <a:t>A Német Iparkamara (DUIHK) javaslatára került az OKJ-be az </a:t>
            </a:r>
            <a:r>
              <a:rPr lang="hu-HU" altLang="hu-HU" b="1" dirty="0" err="1" smtClean="0"/>
              <a:t>Idegennyelvű</a:t>
            </a:r>
            <a:r>
              <a:rPr lang="hu-HU" altLang="hu-HU" b="1" dirty="0" smtClean="0"/>
              <a:t> ipari és kereskedelmi ügyintéző szakképesítés  (54-es, iskolai rendszerű képesítés, 2 év) </a:t>
            </a:r>
            <a:r>
              <a:rPr lang="hu-HU" altLang="hu-HU" dirty="0" smtClean="0"/>
              <a:t>az </a:t>
            </a:r>
            <a:r>
              <a:rPr lang="hu-HU" altLang="hu-HU" dirty="0" err="1" smtClean="0"/>
              <a:t>Idegennyelvű</a:t>
            </a:r>
            <a:r>
              <a:rPr lang="hu-HU" altLang="hu-HU" dirty="0" smtClean="0"/>
              <a:t> ügyfélkapcsolati szakügyintéző szakképesítés-ráépülés mellé. Az idegen nyelvi kereskedelmi ügyintézők különböző iparágak vállalatainál dolgozó kereskedelmi és gazdasági feladatkörökkel– például beszerzési folyamatokkal, gyártási folyamatokkal, értékesítési folyamtokkal, valamint munkaügyi, pénzügyi és számviteli feladatokkal – foglalkozhatnak majd.</a:t>
            </a:r>
          </a:p>
        </p:txBody>
      </p:sp>
      <p:sp>
        <p:nvSpPr>
          <p:cNvPr id="553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5FF73-43D0-4C1D-8EBD-D5FA0F2CC4E6}" type="slidenum">
              <a:rPr lang="hu-HU" altLang="hu-HU" smtClean="0">
                <a:cs typeface="Arial" charset="0"/>
              </a:rPr>
              <a:pPr fontAlgn="base">
                <a:spcBef>
                  <a:spcPct val="0"/>
                </a:spcBef>
                <a:spcAft>
                  <a:spcPct val="0"/>
                </a:spcAft>
              </a:pPr>
              <a:t>23</a:t>
            </a:fld>
            <a:endParaRPr lang="hu-HU" altLang="hu-HU" smtClean="0">
              <a:cs typeface="Arial" charset="0"/>
            </a:endParaRPr>
          </a:p>
        </p:txBody>
      </p:sp>
    </p:spTree>
    <p:extLst>
      <p:ext uri="{BB962C8B-B14F-4D97-AF65-F5344CB8AC3E}">
        <p14:creationId xmlns:p14="http://schemas.microsoft.com/office/powerpoint/2010/main" val="232221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bwMode="auto">
          <a:noFill/>
          <a:ln>
            <a:solidFill>
              <a:srgbClr val="000000"/>
            </a:solidFill>
            <a:miter lim="800000"/>
            <a:headEnd/>
            <a:tailEnd/>
          </a:ln>
        </p:spPr>
      </p:sp>
      <p:sp>
        <p:nvSpPr>
          <p:cNvPr id="5632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dirty="0" smtClean="0"/>
              <a:t>Szinte minden szakterülethez kapcsolódóan hasznos ismereteket adó - vállalkozási, informatikai, nyelvi kompetenciákat fejlesztő - </a:t>
            </a:r>
            <a:r>
              <a:rPr lang="hu-HU" altLang="hu-HU" b="1" dirty="0" smtClean="0"/>
              <a:t>két új szakképesítés-ráépülés</a:t>
            </a:r>
            <a:r>
              <a:rPr lang="hu-HU" altLang="hu-HU" dirty="0" smtClean="0"/>
              <a:t> került az OKJ-be, melyet a szakképesítéssel rendelkezők felnőttoktatás keretében ingyenesen megszerezhetnek:</a:t>
            </a:r>
            <a:endParaRPr lang="hu-HU" altLang="hu-HU" sz="1100" dirty="0" smtClean="0"/>
          </a:p>
          <a:p>
            <a:pPr lvl="1" eaLnBrk="1" hangingPunct="1">
              <a:spcBef>
                <a:spcPct val="0"/>
              </a:spcBef>
            </a:pPr>
            <a:r>
              <a:rPr lang="hu-HU" altLang="hu-HU" dirty="0" smtClean="0"/>
              <a:t>35 345 01 Kis- és középvállalkozások ügyvezetője I. (szakiskolát végzettek számára)</a:t>
            </a:r>
            <a:endParaRPr lang="hu-HU" altLang="hu-HU" sz="1100" dirty="0" smtClean="0"/>
          </a:p>
          <a:p>
            <a:pPr lvl="1" eaLnBrk="1" hangingPunct="1">
              <a:spcBef>
                <a:spcPct val="0"/>
              </a:spcBef>
            </a:pPr>
            <a:r>
              <a:rPr lang="hu-HU" altLang="hu-HU" dirty="0" smtClean="0"/>
              <a:t>55 345 01 Kis- és középvállalkozások ügyvezetője II. (szakközépiskolai végzettséggel rendelkezőknek)</a:t>
            </a:r>
          </a:p>
          <a:p>
            <a:pPr lvl="1" eaLnBrk="1" hangingPunct="1">
              <a:spcBef>
                <a:spcPct val="0"/>
              </a:spcBef>
            </a:pPr>
            <a:r>
              <a:rPr lang="hu-HU" altLang="hu-HU" sz="1100" dirty="0" smtClean="0"/>
              <a:t>A szakképzési centrumokban igen nagy az érdeklődés e két képzés iránt, szeptember 30-ig 12 947 fő iratkozott be.</a:t>
            </a:r>
          </a:p>
        </p:txBody>
      </p:sp>
      <p:sp>
        <p:nvSpPr>
          <p:cNvPr id="563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8C1F5E-2965-4885-A8D9-9FB698F8E30C}" type="slidenum">
              <a:rPr lang="hu-HU" altLang="hu-HU" smtClean="0">
                <a:cs typeface="Arial" charset="0"/>
              </a:rPr>
              <a:pPr fontAlgn="base">
                <a:spcBef>
                  <a:spcPct val="0"/>
                </a:spcBef>
                <a:spcAft>
                  <a:spcPct val="0"/>
                </a:spcAft>
              </a:pPr>
              <a:t>24</a:t>
            </a:fld>
            <a:endParaRPr lang="hu-HU" altLang="hu-HU" smtClean="0">
              <a:cs typeface="Arial" charset="0"/>
            </a:endParaRPr>
          </a:p>
        </p:txBody>
      </p:sp>
    </p:spTree>
    <p:extLst>
      <p:ext uri="{BB962C8B-B14F-4D97-AF65-F5344CB8AC3E}">
        <p14:creationId xmlns:p14="http://schemas.microsoft.com/office/powerpoint/2010/main" val="623876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a:t>
            </a:r>
            <a:r>
              <a:rPr lang="hu-HU" baseline="0" dirty="0" smtClean="0"/>
              <a:t> szakgimnáziumokban a szakmai érettségi vizsga keretében megszerezhető szakképesítéseket, valamint az ezek birtokában 1 év alatt elsajátítható technikusi szakképesítéseket magába foglaló táblázatot az Országos Képzési Jegyzéket kiadó 150/2012. (VII. 6.) </a:t>
            </a:r>
            <a:r>
              <a:rPr lang="hu-HU" baseline="0" dirty="0" err="1" smtClean="0"/>
              <a:t>Korm.rendelet</a:t>
            </a:r>
            <a:r>
              <a:rPr lang="hu-HU" baseline="0" dirty="0" smtClean="0"/>
              <a:t> 3. sz. melléklete tartalmazza, amely 2020. január 1-jén lép hatályba, hiszen 2020. májusban kerülnek lebonyolításra az első ilyen szakmai érettségi vizsgák. Addig (2017-18-19-ben ágazati szakmai érettségi vizsgatárgyból tesznek a tanulók ötödik tárgyként kötelező érettségi vizsgát, és nem szakképesítést, hanem adott FEOR számú munkakör betöltésére jogosító képesítést kapnak az érettségivel.</a:t>
            </a:r>
            <a:r>
              <a:rPr lang="hu-HU" dirty="0" smtClean="0"/>
              <a:t> A</a:t>
            </a:r>
            <a:r>
              <a:rPr lang="hu-HU" baseline="0" dirty="0" smtClean="0"/>
              <a:t> 3. melléklet az OKJ-t kiadó rendelet </a:t>
            </a:r>
            <a:r>
              <a:rPr lang="hu-HU" dirty="0" smtClean="0"/>
              <a:t>25/2016. (II. 25.) Korm. Rendelettel történő módosításával került be a jogszabályba. </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25</a:t>
            </a:fld>
            <a:endParaRPr lang="hu-HU"/>
          </a:p>
        </p:txBody>
      </p:sp>
    </p:spTree>
    <p:extLst>
      <p:ext uri="{BB962C8B-B14F-4D97-AF65-F5344CB8AC3E}">
        <p14:creationId xmlns:p14="http://schemas.microsoft.com/office/powerpoint/2010/main" val="192020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Épületgépészet</a:t>
            </a:r>
            <a:r>
              <a:rPr lang="hu-HU" baseline="0" dirty="0" smtClean="0"/>
              <a:t> ágazatban az adott ágazatban teljesített szakmai érettségit követően Épületgépész technikus képesítésre történő felkészítés folyik az OKJ-ban erre a képesítésre előírt 2 év helyett 1 évig. Az ágazatban a tanulók attól függően, hogy melyik irányú felkészítésben vettek részt, vagy 52-es szintű Épületgépészeti előkészítő, vagy két 31-es szintű szakképesítést kapnak a szakmai érettségi vizsgához kapcsolódóan. Természetesen e képesítések birtokában is kiléphetnek a munkaerő-piacra.</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26</a:t>
            </a:fld>
            <a:endParaRPr lang="hu-HU"/>
          </a:p>
        </p:txBody>
      </p:sp>
    </p:spTree>
    <p:extLst>
      <p:ext uri="{BB962C8B-B14F-4D97-AF65-F5344CB8AC3E}">
        <p14:creationId xmlns:p14="http://schemas.microsoft.com/office/powerpoint/2010/main" val="207955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Egyes ágazatokban</a:t>
            </a:r>
            <a:r>
              <a:rPr lang="hu-HU" baseline="0" dirty="0" smtClean="0"/>
              <a:t> több szakképesítés közül választ az iskola a kínálatában, ill. a tanuló a jelentkezéskor. Attól függően, hogy mely technikusi végzettséget szeretné az ötödik tanév végén megszerezni, választ az érettségi keretében megszerzendő szakképesítésekre történő felkészítések közül.</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27</a:t>
            </a:fld>
            <a:endParaRPr lang="hu-HU"/>
          </a:p>
        </p:txBody>
      </p:sp>
    </p:spTree>
    <p:extLst>
      <p:ext uri="{BB962C8B-B14F-4D97-AF65-F5344CB8AC3E}">
        <p14:creationId xmlns:p14="http://schemas.microsoft.com/office/powerpoint/2010/main" val="2823258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Egyes ágazatokban több, más ágazatban egy db technikusi szakképesítésre történő felkészítés folyik az ágazatban</a:t>
            </a:r>
            <a:r>
              <a:rPr lang="hu-HU" baseline="0" dirty="0" smtClean="0"/>
              <a:t>.</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28</a:t>
            </a:fld>
            <a:endParaRPr lang="hu-HU"/>
          </a:p>
        </p:txBody>
      </p:sp>
    </p:spTree>
    <p:extLst>
      <p:ext uri="{BB962C8B-B14F-4D97-AF65-F5344CB8AC3E}">
        <p14:creationId xmlns:p14="http://schemas.microsoft.com/office/powerpoint/2010/main" val="2372770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bwMode="auto">
          <a:noFill/>
          <a:ln>
            <a:solidFill>
              <a:srgbClr val="000000"/>
            </a:solidFill>
            <a:miter lim="800000"/>
            <a:headEnd/>
            <a:tailEnd/>
          </a:ln>
        </p:spPr>
      </p:sp>
      <p:sp>
        <p:nvSpPr>
          <p:cNvPr id="5734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ltLang="hu-HU" smtClean="0"/>
              <a:t>Olyan, ún. „</a:t>
            </a:r>
            <a:r>
              <a:rPr lang="hu-HU" altLang="hu-HU" b="1" smtClean="0"/>
              <a:t>intenzív felnőttoktatás” lehetővé tétele</a:t>
            </a:r>
            <a:r>
              <a:rPr lang="hu-HU" altLang="hu-HU" smtClean="0"/>
              <a:t>, miszerint a 2 éves képzési idejű szakképesítéseket iskolai rendszerű speciális esti képzésben 1 év alatt is meg lehessen szerezni. A képzés megszervezésére úgy nyílik lehetőség, hogy az esti munkarendben szervezett képzésekre 2 évfolyamra előírt teljes óraszámot, magasabb képzési intenzitással rövidebb, fele annyi idő alatt teljesítenék a tanulók. A képzési időtartam csökkenése nem sérti a szakképzési törvény esti képzésre meghatározott gyakorlati képzési előírásait sem.</a:t>
            </a:r>
          </a:p>
          <a:p>
            <a:pPr eaLnBrk="1" hangingPunct="1">
              <a:spcBef>
                <a:spcPct val="0"/>
              </a:spcBef>
            </a:pPr>
            <a:r>
              <a:rPr lang="hu-HU" altLang="hu-HU" b="1" smtClean="0"/>
              <a:t> </a:t>
            </a:r>
            <a:endParaRPr lang="hu-HU" altLang="hu-HU" smtClean="0"/>
          </a:p>
          <a:p>
            <a:pPr eaLnBrk="1" hangingPunct="1">
              <a:spcBef>
                <a:spcPct val="0"/>
              </a:spcBef>
            </a:pPr>
            <a:r>
              <a:rPr lang="hu-HU" altLang="hu-HU" smtClean="0"/>
              <a:t>Az </a:t>
            </a:r>
            <a:r>
              <a:rPr lang="hu-HU" altLang="hu-HU" b="1" smtClean="0"/>
              <a:t>SNI-s és a HHH-s tanulók</a:t>
            </a:r>
            <a:r>
              <a:rPr lang="hu-HU" altLang="hu-HU" smtClean="0"/>
              <a:t> esélyegyenlőségének elősegítése érdekében lehetővé vált, hogy ők a </a:t>
            </a:r>
            <a:r>
              <a:rPr lang="hu-HU" altLang="hu-HU" b="1" smtClean="0"/>
              <a:t>második szakképesítésüket is nappali rendszerű oktatásban szerezhessék meg</a:t>
            </a:r>
            <a:r>
              <a:rPr lang="hu-HU" altLang="hu-HU" smtClean="0"/>
              <a:t>. A szakképzési törvény legutóbbi módosítása ugyanis általánossá tette a második szakképesítés kizárólag felnőttoktatás keretei közötti megszerezhetőségét. </a:t>
            </a:r>
          </a:p>
        </p:txBody>
      </p:sp>
      <p:sp>
        <p:nvSpPr>
          <p:cNvPr id="573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2BD5C6-E89B-4E7A-8C5A-F332F4CDA37D}" type="slidenum">
              <a:rPr lang="hu-HU" altLang="hu-HU" smtClean="0">
                <a:cs typeface="Arial" charset="0"/>
              </a:rPr>
              <a:pPr fontAlgn="base">
                <a:spcBef>
                  <a:spcPct val="0"/>
                </a:spcBef>
                <a:spcAft>
                  <a:spcPct val="0"/>
                </a:spcAft>
              </a:pPr>
              <a:t>29</a:t>
            </a:fld>
            <a:endParaRPr lang="hu-HU" altLang="hu-HU" smtClean="0">
              <a:cs typeface="Arial" charset="0"/>
            </a:endParaRPr>
          </a:p>
        </p:txBody>
      </p:sp>
    </p:spTree>
    <p:extLst>
      <p:ext uri="{BB962C8B-B14F-4D97-AF65-F5344CB8AC3E}">
        <p14:creationId xmlns:p14="http://schemas.microsoft.com/office/powerpoint/2010/main" val="105022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magyar gazdaságban egyes</a:t>
            </a:r>
            <a:r>
              <a:rPr lang="hu-HU" baseline="0" dirty="0" smtClean="0"/>
              <a:t> területeken hiány van szakképzett munkaerőből, ez is indokolja a szakképzés kereteinek bővítését, azt hogy minél több fiatal és felnőtt számára tegyük lehetővé és ösztönözzük a szakmatanulást, szakmaváltást.</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3</a:t>
            </a:fld>
            <a:endParaRPr lang="hu-HU"/>
          </a:p>
        </p:txBody>
      </p:sp>
    </p:spTree>
    <p:extLst>
      <p:ext uri="{BB962C8B-B14F-4D97-AF65-F5344CB8AC3E}">
        <p14:creationId xmlns:p14="http://schemas.microsoft.com/office/powerpoint/2010/main" val="2683139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bwMode="auto">
          <a:noFill/>
          <a:ln>
            <a:solidFill>
              <a:srgbClr val="000000"/>
            </a:solidFill>
            <a:miter lim="800000"/>
            <a:headEnd/>
            <a:tailEnd/>
          </a:ln>
        </p:spPr>
      </p:sp>
      <p:sp>
        <p:nvSpPr>
          <p:cNvPr id="5837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583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C6AD24-39B5-4F63-8E2F-E94EF2E7BEE4}" type="slidenum">
              <a:rPr lang="hu-HU" altLang="hu-HU" smtClean="0">
                <a:cs typeface="Arial" charset="0"/>
              </a:rPr>
              <a:pPr fontAlgn="base">
                <a:spcBef>
                  <a:spcPct val="0"/>
                </a:spcBef>
                <a:spcAft>
                  <a:spcPct val="0"/>
                </a:spcAft>
              </a:pPr>
              <a:t>30</a:t>
            </a:fld>
            <a:endParaRPr lang="hu-HU" altLang="hu-HU" smtClean="0">
              <a:cs typeface="Arial" charset="0"/>
            </a:endParaRPr>
          </a:p>
        </p:txBody>
      </p:sp>
    </p:spTree>
    <p:extLst>
      <p:ext uri="{BB962C8B-B14F-4D97-AF65-F5344CB8AC3E}">
        <p14:creationId xmlns:p14="http://schemas.microsoft.com/office/powerpoint/2010/main" val="3866739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bwMode="auto">
          <a:noFill/>
          <a:ln>
            <a:solidFill>
              <a:srgbClr val="000000"/>
            </a:solidFill>
            <a:miter lim="800000"/>
            <a:headEnd/>
            <a:tailEnd/>
          </a:ln>
        </p:spPr>
      </p:sp>
      <p:sp>
        <p:nvSpPr>
          <p:cNvPr id="59395"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593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432D1-D5AA-4811-A3E4-1829BE054ED3}" type="slidenum">
              <a:rPr lang="hu-HU" altLang="hu-HU" smtClean="0">
                <a:cs typeface="Arial" charset="0"/>
              </a:rPr>
              <a:pPr fontAlgn="base">
                <a:spcBef>
                  <a:spcPct val="0"/>
                </a:spcBef>
                <a:spcAft>
                  <a:spcPct val="0"/>
                </a:spcAft>
              </a:pPr>
              <a:t>31</a:t>
            </a:fld>
            <a:endParaRPr lang="hu-HU" altLang="hu-HU" smtClean="0">
              <a:cs typeface="Arial" charset="0"/>
            </a:endParaRPr>
          </a:p>
        </p:txBody>
      </p:sp>
    </p:spTree>
    <p:extLst>
      <p:ext uri="{BB962C8B-B14F-4D97-AF65-F5344CB8AC3E}">
        <p14:creationId xmlns:p14="http://schemas.microsoft.com/office/powerpoint/2010/main" val="3214405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bwMode="auto">
          <a:noFill/>
          <a:ln>
            <a:solidFill>
              <a:srgbClr val="000000"/>
            </a:solidFill>
            <a:miter lim="800000"/>
            <a:headEnd/>
            <a:tailEnd/>
          </a:ln>
        </p:spPr>
      </p:sp>
      <p:sp>
        <p:nvSpPr>
          <p:cNvPr id="60419"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604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D0250-B28F-445D-95EC-730707A6AB77}" type="slidenum">
              <a:rPr lang="hu-HU" altLang="hu-HU" smtClean="0">
                <a:cs typeface="Arial" charset="0"/>
              </a:rPr>
              <a:pPr fontAlgn="base">
                <a:spcBef>
                  <a:spcPct val="0"/>
                </a:spcBef>
                <a:spcAft>
                  <a:spcPct val="0"/>
                </a:spcAft>
              </a:pPr>
              <a:t>32</a:t>
            </a:fld>
            <a:endParaRPr lang="hu-HU" altLang="hu-HU" smtClean="0">
              <a:cs typeface="Arial" charset="0"/>
            </a:endParaRPr>
          </a:p>
        </p:txBody>
      </p:sp>
    </p:spTree>
    <p:extLst>
      <p:ext uri="{BB962C8B-B14F-4D97-AF65-F5344CB8AC3E}">
        <p14:creationId xmlns:p14="http://schemas.microsoft.com/office/powerpoint/2010/main" val="3273759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bwMode="auto">
          <a:noFill/>
          <a:ln>
            <a:solidFill>
              <a:srgbClr val="000000"/>
            </a:solidFill>
            <a:miter lim="800000"/>
            <a:headEnd/>
            <a:tailEnd/>
          </a:ln>
        </p:spPr>
      </p:sp>
      <p:sp>
        <p:nvSpPr>
          <p:cNvPr id="6144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6144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F346E-419F-46A3-BB29-539FD21E0BAC}" type="slidenum">
              <a:rPr lang="hu-HU" altLang="hu-HU" smtClean="0">
                <a:cs typeface="Arial" charset="0"/>
              </a:rPr>
              <a:pPr fontAlgn="base">
                <a:spcBef>
                  <a:spcPct val="0"/>
                </a:spcBef>
                <a:spcAft>
                  <a:spcPct val="0"/>
                </a:spcAft>
              </a:pPr>
              <a:t>33</a:t>
            </a:fld>
            <a:endParaRPr lang="hu-HU" altLang="hu-HU" smtClean="0">
              <a:cs typeface="Arial" charset="0"/>
            </a:endParaRPr>
          </a:p>
        </p:txBody>
      </p:sp>
    </p:spTree>
    <p:extLst>
      <p:ext uri="{BB962C8B-B14F-4D97-AF65-F5344CB8AC3E}">
        <p14:creationId xmlns:p14="http://schemas.microsoft.com/office/powerpoint/2010/main" val="3150617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bwMode="auto">
          <a:noFill/>
          <a:ln>
            <a:solidFill>
              <a:srgbClr val="000000"/>
            </a:solidFill>
            <a:miter lim="800000"/>
            <a:headEnd/>
            <a:tailEnd/>
          </a:ln>
        </p:spPr>
      </p:sp>
      <p:sp>
        <p:nvSpPr>
          <p:cNvPr id="6246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altLang="hu-HU" dirty="0" smtClean="0"/>
          </a:p>
        </p:txBody>
      </p:sp>
      <p:sp>
        <p:nvSpPr>
          <p:cNvPr id="6246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94EA8-5E0E-4863-8EE5-95083B678F82}" type="slidenum">
              <a:rPr lang="hu-HU" altLang="hu-HU" smtClean="0">
                <a:cs typeface="Arial" charset="0"/>
              </a:rPr>
              <a:pPr fontAlgn="base">
                <a:spcBef>
                  <a:spcPct val="0"/>
                </a:spcBef>
                <a:spcAft>
                  <a:spcPct val="0"/>
                </a:spcAft>
              </a:pPr>
              <a:t>34</a:t>
            </a:fld>
            <a:endParaRPr lang="hu-HU" altLang="hu-HU" smtClean="0">
              <a:cs typeface="Arial" charset="0"/>
            </a:endParaRPr>
          </a:p>
        </p:txBody>
      </p:sp>
    </p:spTree>
    <p:extLst>
      <p:ext uri="{BB962C8B-B14F-4D97-AF65-F5344CB8AC3E}">
        <p14:creationId xmlns:p14="http://schemas.microsoft.com/office/powerpoint/2010/main" val="2140237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35</a:t>
            </a:fld>
            <a:endParaRPr lang="hu-HU"/>
          </a:p>
        </p:txBody>
      </p:sp>
    </p:spTree>
    <p:extLst>
      <p:ext uri="{BB962C8B-B14F-4D97-AF65-F5344CB8AC3E}">
        <p14:creationId xmlns:p14="http://schemas.microsoft.com/office/powerpoint/2010/main" val="103755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eaLnBrk="1" fontAlgn="auto" hangingPunct="1">
              <a:spcBef>
                <a:spcPts val="0"/>
              </a:spcBef>
              <a:spcAft>
                <a:spcPts val="0"/>
              </a:spcAft>
              <a:defRPr/>
            </a:pPr>
            <a:r>
              <a:rPr lang="hu-HU" dirty="0" smtClean="0">
                <a:latin typeface="Times New Roman" pitchFamily="18" charset="0"/>
                <a:cs typeface="Times New Roman" pitchFamily="18" charset="0"/>
              </a:rPr>
              <a:t>A magyar kormány már 2015 januárjában kormányhatározatban fogadta el a szakképzés minőségi átalakítását célzó ún. Szakképzési Koncepciót.</a:t>
            </a:r>
          </a:p>
          <a:p>
            <a:pPr algn="just" eaLnBrk="1" fontAlgn="auto" hangingPunct="1">
              <a:spcBef>
                <a:spcPts val="0"/>
              </a:spcBef>
              <a:spcAft>
                <a:spcPts val="0"/>
              </a:spcAft>
              <a:defRPr/>
            </a:pPr>
            <a:r>
              <a:rPr lang="hu-HU" altLang="de-DE" b="1" u="sng" dirty="0" smtClean="0">
                <a:latin typeface="Times New Roman" pitchFamily="18" charset="0"/>
                <a:cs typeface="Times New Roman" pitchFamily="18" charset="0"/>
              </a:rPr>
              <a:t>A koncepció szerinti legfőbb intézkedések:</a:t>
            </a:r>
          </a:p>
          <a:p>
            <a:pPr marL="285750" indent="-285750" algn="just" eaLnBrk="1" fontAlgn="auto" hangingPunct="1">
              <a:spcBef>
                <a:spcPts val="0"/>
              </a:spcBef>
              <a:spcAft>
                <a:spcPts val="0"/>
              </a:spcAft>
              <a:buSzPct val="90000"/>
              <a:buFontTx/>
              <a:buAutoNum type="romanUcPeriod"/>
              <a:defRPr/>
            </a:pPr>
            <a:r>
              <a:rPr lang="hu-HU" dirty="0" smtClean="0">
                <a:latin typeface="Times New Roman" pitchFamily="18" charset="0"/>
                <a:cs typeface="Times New Roman" pitchFamily="18" charset="0"/>
              </a:rPr>
              <a:t>A duális szakképzés kiterjesztése: a munkaerőpiacon elvárt, releváns készségek és kompetenciák leghatékonyabb módon munkaalapú tanulás által sajátíthatók el, ezért számos intézkedés szolgálja a duális képzés kiterjesztését, ösztönzését, a tanulószerződések és a képzésbe bekapcsolódó munkaadók számának növelését</a:t>
            </a:r>
          </a:p>
          <a:p>
            <a:pPr marL="285750" indent="-285750" algn="just" eaLnBrk="1" fontAlgn="auto" hangingPunct="1">
              <a:spcBef>
                <a:spcPts val="0"/>
              </a:spcBef>
              <a:spcAft>
                <a:spcPts val="0"/>
              </a:spcAft>
              <a:buSzPct val="90000"/>
              <a:buFontTx/>
              <a:buAutoNum type="romanUcPeriod"/>
              <a:defRPr/>
            </a:pPr>
            <a:r>
              <a:rPr lang="hu-HU" dirty="0" smtClean="0">
                <a:latin typeface="Times New Roman" pitchFamily="18" charset="0"/>
                <a:cs typeface="Times New Roman" pitchFamily="18" charset="0"/>
              </a:rPr>
              <a:t>A szakképzésbe történő beiskolázás kereteinek tágítása: A szakképzéshez és a szakképesítés megszerzéséhez való hozzáférés előfeltétele az egyének munkaerőpiacra való belépésének és tartós foglakoztatásának. </a:t>
            </a:r>
          </a:p>
          <a:p>
            <a:pPr marL="285750" indent="-285750" algn="just" eaLnBrk="1" fontAlgn="auto" hangingPunct="1">
              <a:spcBef>
                <a:spcPts val="0"/>
              </a:spcBef>
              <a:spcAft>
                <a:spcPts val="0"/>
              </a:spcAft>
              <a:buSzPct val="90000"/>
              <a:buFontTx/>
              <a:buAutoNum type="romanUcPeriod"/>
              <a:defRPr/>
            </a:pPr>
            <a:r>
              <a:rPr lang="hu-HU" dirty="0" smtClean="0">
                <a:latin typeface="Times New Roman" pitchFamily="18" charset="0"/>
                <a:cs typeface="Times New Roman" pitchFamily="18" charset="0"/>
              </a:rPr>
              <a:t>intézményrendszer létrehozása: a szakképzési centrumok - hatékony, a tanulói és munkaadói igényekre mind tartalmi, mind pedig területi szempontból reagálni képes intézményrendszer létrehozása</a:t>
            </a:r>
          </a:p>
          <a:p>
            <a:pPr marL="285750" indent="-285750" algn="just" eaLnBrk="1" fontAlgn="auto" hangingPunct="1">
              <a:spcBef>
                <a:spcPts val="0"/>
              </a:spcBef>
              <a:spcAft>
                <a:spcPts val="0"/>
              </a:spcAft>
              <a:buSzPct val="90000"/>
              <a:buFontTx/>
              <a:buNone/>
              <a:defRPr/>
            </a:pPr>
            <a:r>
              <a:rPr lang="hu-HU" dirty="0" smtClean="0">
                <a:latin typeface="Times New Roman" pitchFamily="18" charset="0"/>
                <a:cs typeface="Times New Roman" pitchFamily="18" charset="0"/>
              </a:rPr>
              <a:t>	</a:t>
            </a:r>
          </a:p>
          <a:p>
            <a:pPr marL="285750" indent="-285750" algn="just" eaLnBrk="1" fontAlgn="auto" hangingPunct="1">
              <a:spcBef>
                <a:spcPts val="0"/>
              </a:spcBef>
              <a:spcAft>
                <a:spcPts val="0"/>
              </a:spcAft>
              <a:buSzPct val="90000"/>
              <a:buFontTx/>
              <a:buNone/>
              <a:defRPr/>
            </a:pPr>
            <a:r>
              <a:rPr lang="hu-HU" dirty="0" smtClean="0">
                <a:latin typeface="Times New Roman" pitchFamily="18" charset="0"/>
                <a:cs typeface="Times New Roman" pitchFamily="18" charset="0"/>
              </a:rPr>
              <a:t>Egyidejűleg: Új képzési szerkezet kialakítása, valamint a gazdaság</a:t>
            </a:r>
            <a:r>
              <a:rPr lang="hu-HU" baseline="0" dirty="0" smtClean="0">
                <a:latin typeface="Times New Roman" pitchFamily="18" charset="0"/>
                <a:cs typeface="Times New Roman" pitchFamily="18" charset="0"/>
              </a:rPr>
              <a:t> igényeihez igazodó </a:t>
            </a:r>
            <a:r>
              <a:rPr lang="hu-HU" dirty="0" smtClean="0">
                <a:latin typeface="Times New Roman" pitchFamily="18" charset="0"/>
                <a:cs typeface="Times New Roman" pitchFamily="18" charset="0"/>
              </a:rPr>
              <a:t>tartalmi változtatások</a:t>
            </a:r>
            <a:r>
              <a:rPr lang="hu-HU" baseline="0" dirty="0" smtClean="0">
                <a:latin typeface="Times New Roman" pitchFamily="18" charset="0"/>
                <a:cs typeface="Times New Roman" pitchFamily="18" charset="0"/>
              </a:rPr>
              <a:t> a képzésekben</a:t>
            </a:r>
            <a:endParaRPr lang="hu-HU" dirty="0" smtClean="0">
              <a:latin typeface="Times New Roman" pitchFamily="18" charset="0"/>
              <a:cs typeface="Times New Roman" pitchFamily="18" charset="0"/>
            </a:endParaRPr>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solidFill>
                  <a:prstClr val="black"/>
                </a:solidFill>
              </a:rPr>
              <a:pPr>
                <a:defRPr/>
              </a:pPr>
              <a:t>4</a:t>
            </a:fld>
            <a:endParaRPr lang="hu-HU">
              <a:solidFill>
                <a:prstClr val="black"/>
              </a:solidFill>
            </a:endParaRPr>
          </a:p>
        </p:txBody>
      </p:sp>
    </p:spTree>
    <p:extLst>
      <p:ext uri="{BB962C8B-B14F-4D97-AF65-F5344CB8AC3E}">
        <p14:creationId xmlns:p14="http://schemas.microsoft.com/office/powerpoint/2010/main" val="50112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i="0" kern="1200" dirty="0" smtClean="0">
                <a:solidFill>
                  <a:schemeClr val="tx1"/>
                </a:solidFill>
                <a:latin typeface="+mn-lt"/>
                <a:ea typeface="+mn-ea"/>
                <a:cs typeface="+mn-cs"/>
              </a:rPr>
              <a:t>Szt. 46. §</a:t>
            </a:r>
            <a:r>
              <a:rPr lang="hu-HU" sz="1200" b="0" i="0" kern="1200" dirty="0" smtClean="0">
                <a:solidFill>
                  <a:schemeClr val="tx1"/>
                </a:solidFill>
                <a:latin typeface="+mn-lt"/>
                <a:ea typeface="+mn-ea"/>
                <a:cs typeface="+mn-cs"/>
              </a:rPr>
              <a:t> (1) A gazdasági kamara feladata a tanulószerződés megkötésének elősegítése. </a:t>
            </a:r>
            <a:r>
              <a:rPr lang="hu-HU" sz="1200" b="1" i="0" kern="1200" dirty="0" smtClean="0">
                <a:solidFill>
                  <a:schemeClr val="tx1"/>
                </a:solidFill>
                <a:latin typeface="+mn-lt"/>
                <a:ea typeface="+mn-ea"/>
                <a:cs typeface="+mn-cs"/>
              </a:rPr>
              <a:t>Ha megfelelő képzőhely biztosított és így köthető tanulószerződés, a tanuló gyakorlati képzése a szakközépiskola vagy szakiskola 9. évfolyamának összefüggő gyakorlatától kezdődően, kizárólag ennek keretében szervezhető meg.</a:t>
            </a:r>
          </a:p>
          <a:p>
            <a:r>
              <a:rPr lang="hu-HU" sz="1200" b="0" i="0" kern="1200" dirty="0" smtClean="0">
                <a:solidFill>
                  <a:schemeClr val="tx1"/>
                </a:solidFill>
                <a:latin typeface="+mn-lt"/>
                <a:ea typeface="+mn-ea"/>
                <a:cs typeface="+mn-cs"/>
              </a:rPr>
              <a:t>(1a) Ha a gazdasági kamara igazolást ad ki az iskola számára arról, hogy részéről nem biztosított a megfelelő képzőhely, akkor a szakképző iskola gondoskodik a tanuló gyakorlati képzéséről.</a:t>
            </a:r>
          </a:p>
          <a:p>
            <a:endParaRPr lang="hu-HU" sz="1200" b="0" i="0" kern="1200" dirty="0" smtClean="0">
              <a:solidFill>
                <a:schemeClr val="tx1"/>
              </a:solidFill>
              <a:latin typeface="+mn-lt"/>
              <a:ea typeface="+mn-ea"/>
              <a:cs typeface="+mn-cs"/>
            </a:endParaRPr>
          </a:p>
          <a:p>
            <a:r>
              <a:rPr lang="hu-HU" sz="1200" b="1" i="0" kern="1200" dirty="0" smtClean="0">
                <a:solidFill>
                  <a:schemeClr val="tx1"/>
                </a:solidFill>
                <a:latin typeface="+mn-lt"/>
                <a:ea typeface="+mn-ea"/>
                <a:cs typeface="+mn-cs"/>
              </a:rPr>
              <a:t>34. §</a:t>
            </a:r>
            <a:r>
              <a:rPr lang="hu-HU" sz="1200" b="0" i="0" kern="1200" dirty="0" smtClean="0">
                <a:solidFill>
                  <a:schemeClr val="tx1"/>
                </a:solidFill>
                <a:latin typeface="+mn-lt"/>
                <a:ea typeface="+mn-ea"/>
                <a:cs typeface="+mn-cs"/>
              </a:rPr>
              <a:t> (1)A felnőttoktatás keretében folyó szakképzésben tanulószerződés köthető.</a:t>
            </a:r>
          </a:p>
          <a:p>
            <a:r>
              <a:rPr lang="hu-HU" sz="1200" b="0" i="0" kern="1200" dirty="0" smtClean="0">
                <a:solidFill>
                  <a:schemeClr val="tx1"/>
                </a:solidFill>
                <a:latin typeface="+mn-lt"/>
                <a:ea typeface="+mn-ea"/>
                <a:cs typeface="+mn-cs"/>
              </a:rPr>
              <a:t>(2) Az esti, a levelező oktatás munkarendje és az oktatás egyéb sajátos munkarendje szerinti felnőttoktatás keretében folyó teljes gyakorlati képzésre is köthető együttműködési megállapodás, azon gyakorlati képzést folytató gazdálkodó szervezettel vagy egyéb szervvel, szervezettel, amellyel az adott szakképesítés gyakorlati képzésére tanulószerződés köthető.</a:t>
            </a:r>
          </a:p>
          <a:p>
            <a:r>
              <a:rPr lang="hu-HU" dirty="0" smtClean="0"/>
              <a:t/>
            </a:r>
            <a:br>
              <a:rPr lang="hu-HU" dirty="0" smtClean="0"/>
            </a:br>
            <a:r>
              <a:rPr lang="hu-HU" dirty="0" smtClean="0"/>
              <a:t/>
            </a:r>
            <a:br>
              <a:rPr lang="hu-HU" dirty="0" smtClean="0"/>
            </a:b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5</a:t>
            </a:fld>
            <a:endParaRPr lang="hu-HU"/>
          </a:p>
        </p:txBody>
      </p:sp>
    </p:spTree>
    <p:extLst>
      <p:ext uri="{BB962C8B-B14F-4D97-AF65-F5344CB8AC3E}">
        <p14:creationId xmlns:p14="http://schemas.microsoft.com/office/powerpoint/2010/main" val="306919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r>
              <a:rPr lang="hu-HU" sz="1200" b="0" i="0" kern="1200" dirty="0" smtClean="0">
                <a:solidFill>
                  <a:schemeClr val="tx1"/>
                </a:solidFill>
                <a:latin typeface="+mn-lt"/>
                <a:ea typeface="+mn-ea"/>
                <a:cs typeface="+mn-cs"/>
              </a:rPr>
              <a:t>Kt. 60.§ (1)</a:t>
            </a:r>
            <a:r>
              <a:rPr lang="hu-HU" sz="1200" b="0" i="0" kern="1200" baseline="0" dirty="0" smtClean="0">
                <a:solidFill>
                  <a:schemeClr val="tx1"/>
                </a:solidFill>
                <a:latin typeface="+mn-lt"/>
                <a:ea typeface="+mn-ea"/>
                <a:cs typeface="+mn-cs"/>
              </a:rPr>
              <a:t> </a:t>
            </a:r>
            <a:r>
              <a:rPr lang="hu-HU" sz="1200" b="0" i="0" kern="1200" dirty="0" smtClean="0">
                <a:solidFill>
                  <a:schemeClr val="tx1"/>
                </a:solidFill>
                <a:latin typeface="+mn-lt"/>
                <a:ea typeface="+mn-ea"/>
                <a:cs typeface="+mn-cs"/>
              </a:rPr>
              <a:t>A tanuló attól az évtől kezdődően, amelyben</a:t>
            </a:r>
          </a:p>
          <a:p>
            <a:r>
              <a:rPr lang="hu-HU" sz="1200" b="0" i="1" kern="1200" dirty="0" smtClean="0">
                <a:solidFill>
                  <a:schemeClr val="tx1"/>
                </a:solidFill>
                <a:latin typeface="+mn-lt"/>
                <a:ea typeface="+mn-ea"/>
                <a:cs typeface="+mn-cs"/>
              </a:rPr>
              <a:t>a)</a:t>
            </a:r>
            <a:r>
              <a:rPr lang="hu-HU" sz="1200" b="0" i="0" kern="1200" dirty="0" smtClean="0">
                <a:solidFill>
                  <a:schemeClr val="tx1"/>
                </a:solidFill>
                <a:latin typeface="+mn-lt"/>
                <a:ea typeface="+mn-ea"/>
                <a:cs typeface="+mn-cs"/>
              </a:rPr>
              <a:t> nyolc évfolyamos általános iskola esetén tizenhetedik,</a:t>
            </a:r>
          </a:p>
          <a:p>
            <a:r>
              <a:rPr lang="hu-HU" sz="1200" b="0" i="1" kern="1200" dirty="0" smtClean="0">
                <a:solidFill>
                  <a:schemeClr val="tx1"/>
                </a:solidFill>
                <a:latin typeface="+mn-lt"/>
                <a:ea typeface="+mn-ea"/>
                <a:cs typeface="+mn-cs"/>
              </a:rPr>
              <a:t>b)</a:t>
            </a:r>
            <a:r>
              <a:rPr lang="hu-HU" sz="1200" b="0" i="0" kern="1200" dirty="0" smtClean="0">
                <a:solidFill>
                  <a:schemeClr val="tx1"/>
                </a:solidFill>
                <a:latin typeface="+mn-lt"/>
                <a:ea typeface="+mn-ea"/>
                <a:cs typeface="+mn-cs"/>
              </a:rPr>
              <a:t> </a:t>
            </a:r>
            <a:r>
              <a:rPr lang="hu-HU" sz="1200" b="1" i="0" kern="1200" dirty="0" smtClean="0">
                <a:solidFill>
                  <a:schemeClr val="tx1"/>
                </a:solidFill>
                <a:latin typeface="+mn-lt"/>
                <a:ea typeface="+mn-ea"/>
                <a:cs typeface="+mn-cs"/>
              </a:rPr>
              <a:t>középfokú iskola esetén huszonötödik</a:t>
            </a:r>
          </a:p>
          <a:p>
            <a:r>
              <a:rPr lang="hu-HU" sz="1200" b="1" i="0" kern="1200" dirty="0" smtClean="0">
                <a:solidFill>
                  <a:schemeClr val="tx1"/>
                </a:solidFill>
                <a:latin typeface="+mn-lt"/>
                <a:ea typeface="+mn-ea"/>
                <a:cs typeface="+mn-cs"/>
              </a:rPr>
              <a:t>életévét betölti, kizárólag felnőttoktatásban kezdhet új tanévet.</a:t>
            </a:r>
          </a:p>
          <a:p>
            <a:endParaRPr lang="hu-HU" sz="1200" b="0" i="0" kern="1200" dirty="0" smtClean="0">
              <a:solidFill>
                <a:schemeClr val="tx1"/>
              </a:solidFill>
              <a:latin typeface="+mn-lt"/>
              <a:ea typeface="+mn-ea"/>
              <a:cs typeface="+mn-cs"/>
            </a:endParaRPr>
          </a:p>
          <a:p>
            <a:r>
              <a:rPr lang="hu-HU" sz="1200" b="0" i="0" kern="1200" dirty="0" smtClean="0">
                <a:solidFill>
                  <a:schemeClr val="tx1"/>
                </a:solidFill>
                <a:latin typeface="+mn-lt"/>
                <a:ea typeface="+mn-ea"/>
                <a:cs typeface="+mn-cs"/>
              </a:rPr>
              <a:t>Szt. 29.§ ….</a:t>
            </a:r>
            <a:r>
              <a:rPr lang="hu-HU" sz="1200" b="1" i="0" kern="1200" dirty="0" smtClean="0">
                <a:solidFill>
                  <a:schemeClr val="tx1"/>
                </a:solidFill>
                <a:latin typeface="+mn-lt"/>
                <a:ea typeface="+mn-ea"/>
                <a:cs typeface="+mn-cs"/>
              </a:rPr>
              <a:t>ingyenes a tanuló részére az első és második szakképesítésre történő felkészítés </a:t>
            </a:r>
            <a:r>
              <a:rPr lang="hu-HU" sz="1200" b="0" i="0" kern="1200" dirty="0" smtClean="0">
                <a:solidFill>
                  <a:schemeClr val="tx1"/>
                </a:solidFill>
                <a:latin typeface="+mn-lt"/>
                <a:ea typeface="+mn-ea"/>
                <a:cs typeface="+mn-cs"/>
              </a:rPr>
              <a:t>keretében az elméleti és a gyakorlati képzés a szakközépiskolai vagy szakiskolai képzésben az első szakképesítés esetén öt, a második szakképesítés esetén három tanéven keresztül, az érettségi végzettséggel rendelkező tanulók esetén a szakgimnáziumi képzésben szakképesítésenként három tanéven keresztül, valamint a szakképesítés-ráépülésre történő felkészítés az OKJ-ban előírt képzési időnél egy tanévvel hosszabb ideig,</a:t>
            </a:r>
          </a:p>
          <a:p>
            <a:r>
              <a:rPr lang="hu-HU" sz="1200" b="0" i="1" kern="1200" dirty="0" smtClean="0">
                <a:solidFill>
                  <a:schemeClr val="tx1"/>
                </a:solidFill>
                <a:latin typeface="+mn-lt"/>
                <a:ea typeface="+mn-ea"/>
                <a:cs typeface="+mn-cs"/>
              </a:rPr>
              <a:t>b)</a:t>
            </a:r>
            <a:r>
              <a:rPr lang="hu-HU" sz="1200" b="0" i="0" kern="1200" dirty="0" smtClean="0">
                <a:solidFill>
                  <a:schemeClr val="tx1"/>
                </a:solidFill>
                <a:latin typeface="+mn-lt"/>
                <a:ea typeface="+mn-ea"/>
                <a:cs typeface="+mn-cs"/>
              </a:rPr>
              <a:t> a tanuló részére a szakgimnáziumban a szakmai érettségire történő felkészítés hat tanéven keresztül,</a:t>
            </a:r>
          </a:p>
          <a:p>
            <a:r>
              <a:rPr lang="hu-HU" sz="1200" b="0" i="0" kern="1200" baseline="0" dirty="0" smtClean="0">
                <a:solidFill>
                  <a:schemeClr val="tx1"/>
                </a:solidFill>
                <a:latin typeface="+mn-lt"/>
                <a:ea typeface="+mn-ea"/>
                <a:cs typeface="+mn-cs"/>
              </a:rPr>
              <a:t>	a szakközépiskola érettségire felkészítő évfolyamain három tanéven keresztül.</a:t>
            </a:r>
          </a:p>
          <a:p>
            <a:r>
              <a:rPr lang="hu-HU" sz="1200" b="1" i="0" kern="1200" baseline="0" dirty="0" smtClean="0">
                <a:solidFill>
                  <a:schemeClr val="tx1"/>
                </a:solidFill>
                <a:latin typeface="+mn-lt"/>
                <a:ea typeface="+mn-ea"/>
                <a:cs typeface="+mn-cs"/>
              </a:rPr>
              <a:t>Az ingyenesség megállapításánál a Szakképzési Híd programban való részvételt és vizsgát figyelmen kívül kell hagyni</a:t>
            </a:r>
            <a:r>
              <a:rPr lang="hu-HU" sz="1200" b="0" i="0" kern="1200" baseline="0" dirty="0" smtClean="0">
                <a:solidFill>
                  <a:schemeClr val="tx1"/>
                </a:solidFill>
                <a:latin typeface="+mn-lt"/>
                <a:ea typeface="+mn-ea"/>
                <a:cs typeface="+mn-cs"/>
              </a:rPr>
              <a:t>.</a:t>
            </a:r>
          </a:p>
          <a:p>
            <a:r>
              <a:rPr lang="hu-HU" sz="1200" b="0" i="0" kern="1200" dirty="0" smtClean="0">
                <a:solidFill>
                  <a:schemeClr val="tx1"/>
                </a:solidFill>
                <a:latin typeface="+mn-lt"/>
                <a:ea typeface="+mn-ea"/>
                <a:cs typeface="+mn-cs"/>
              </a:rPr>
              <a:t>A tanuló – a halmozottan hátrányos helyzetű és a sajátos nevelési igényű tanuló kivételével – </a:t>
            </a:r>
            <a:r>
              <a:rPr lang="hu-HU" sz="1200" b="1" i="0" kern="1200" dirty="0" smtClean="0">
                <a:solidFill>
                  <a:schemeClr val="tx1"/>
                </a:solidFill>
                <a:latin typeface="+mn-lt"/>
                <a:ea typeface="+mn-ea"/>
                <a:cs typeface="+mn-cs"/>
              </a:rPr>
              <a:t>második szakképesítés megszerzésére irányuló képzést kizárólag felnőttoktatásban kezdhet. Szt. 34/A. (4)</a:t>
            </a:r>
            <a:endParaRPr lang="hu-HU" b="1" dirty="0" smtClean="0"/>
          </a:p>
          <a:p>
            <a:endParaRPr lang="hu-HU" sz="1200" b="0" i="0" kern="1200" dirty="0" smtClean="0">
              <a:solidFill>
                <a:schemeClr val="tx1"/>
              </a:solidFill>
              <a:latin typeface="+mn-lt"/>
              <a:ea typeface="+mn-ea"/>
              <a:cs typeface="+mn-cs"/>
            </a:endParaRPr>
          </a:p>
          <a:p>
            <a:r>
              <a:rPr lang="hu-HU" sz="1200" b="0" i="0" kern="1200" dirty="0" smtClean="0">
                <a:solidFill>
                  <a:schemeClr val="tx1"/>
                </a:solidFill>
                <a:latin typeface="+mn-lt"/>
                <a:ea typeface="+mn-ea"/>
                <a:cs typeface="+mn-cs"/>
              </a:rPr>
              <a:t>Az a tanuló, aki annak a tanévnek a végéig, amelyben betölti a tizenötödik életévét, és legfeljebb hat általános iskolai évfolyamot végzett el sikeresen, további tanulmányait a Szakképzési Hídprogramban folytatja. A Szakképzési Hídprogramban részt vehet az is, aki már nem tanköteles és a képzésbe való belépés időpontjáig legfeljebb a huszonharmadik életévét töltötte be. A Szakképzési Hídprogram záróvizsgája sikeres teljesítése esetén a szervező iskola alapfokú iskolai végzettséget igazoló tanúsítványt állít ki az alapfokú iskolai végzettséggel nem rendelkező tanuló számára. (Szt. 24/A.§)</a:t>
            </a:r>
          </a:p>
          <a:p>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6</a:t>
            </a:fld>
            <a:endParaRPr lang="hu-HU"/>
          </a:p>
        </p:txBody>
      </p:sp>
    </p:spTree>
    <p:extLst>
      <p:ext uri="{BB962C8B-B14F-4D97-AF65-F5344CB8AC3E}">
        <p14:creationId xmlns:p14="http://schemas.microsoft.com/office/powerpoint/2010/main" val="108126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pPr eaLnBrk="1" hangingPunct="1">
              <a:spcBef>
                <a:spcPct val="0"/>
              </a:spcBef>
            </a:pPr>
            <a:r>
              <a:rPr lang="hu-HU" altLang="hu-HU" sz="1200" dirty="0" smtClean="0">
                <a:latin typeface="Times New Roman" pitchFamily="18" charset="0"/>
              </a:rPr>
              <a:t>A második szakképesítésre történő</a:t>
            </a:r>
            <a:r>
              <a:rPr lang="hu-HU" altLang="hu-HU" sz="1200" baseline="0" dirty="0" smtClean="0">
                <a:latin typeface="Times New Roman" pitchFamily="18" charset="0"/>
              </a:rPr>
              <a:t> ingyenes felkészítés lehetősége </a:t>
            </a:r>
            <a:r>
              <a:rPr lang="hu-HU" altLang="hu-HU" sz="1200" dirty="0" smtClean="0">
                <a:latin typeface="Times New Roman" pitchFamily="18" charset="0"/>
              </a:rPr>
              <a:t>esélyt biztosít arra, hogy a felnőttoktatásba bekapcsolódó munkavállalók is versenyképes szakmai tudást szerezzenek, segítse őket az</a:t>
            </a:r>
            <a:r>
              <a:rPr lang="hu-HU" altLang="hu-HU" sz="1200" baseline="0" dirty="0" smtClean="0">
                <a:latin typeface="Times New Roman" pitchFamily="18" charset="0"/>
              </a:rPr>
              <a:t> esetleges pályakorrekcióban</a:t>
            </a:r>
            <a:r>
              <a:rPr lang="hu-HU" altLang="hu-HU" sz="1200" dirty="0" smtClean="0">
                <a:latin typeface="Times New Roman" pitchFamily="18" charset="0"/>
              </a:rPr>
              <a:t>. A szakképzési centrumokban jelenleg több mint 200.000 diák tanul a nappali rendszerű iskolai oktatásban, felnőttoktatás keretében pedig 2015.</a:t>
            </a:r>
            <a:r>
              <a:rPr lang="hu-HU" altLang="hu-HU" sz="1200" baseline="0" dirty="0" smtClean="0">
                <a:latin typeface="Times New Roman" pitchFamily="18" charset="0"/>
              </a:rPr>
              <a:t> őszén </a:t>
            </a:r>
            <a:r>
              <a:rPr lang="hu-HU" altLang="hu-HU" sz="1200" dirty="0" smtClean="0">
                <a:latin typeface="Times New Roman" pitchFamily="18" charset="0"/>
              </a:rPr>
              <a:t>mintegy 15.000 fő, 2016-ban további több mint 5000 fő kezdte meg tanulmányait a keresztféléves képzésében. A felnőttoktatásban, mind a szakképző</a:t>
            </a:r>
            <a:r>
              <a:rPr lang="hu-HU" altLang="hu-HU" sz="1200" baseline="0" dirty="0" smtClean="0">
                <a:latin typeface="Times New Roman" pitchFamily="18" charset="0"/>
              </a:rPr>
              <a:t> évfolyamokra, mind az érettségi felkészítő évfolyamra történő beiratkozások száma jelentős növekedést mutat 2016. szeptemberében az előző évhez képest. A szakképzésre beiratkozottak száma közel háromszorosa az előző tanévben beiratkozottak számának. </a:t>
            </a:r>
            <a:r>
              <a:rPr lang="hu-HU" altLang="hu-HU" sz="1200" dirty="0" smtClean="0">
                <a:latin typeface="Times New Roman" pitchFamily="18" charset="0"/>
              </a:rPr>
              <a:t>E növekvő létszámadatok várhatóan jelentős javulást fognak hozni a szakképzett munkaerő létszámának tekintetében.</a:t>
            </a:r>
          </a:p>
          <a:p>
            <a:r>
              <a:rPr lang="hu-HU" baseline="0" dirty="0" smtClean="0"/>
              <a:t>A 2015/16. évi adatokban a szeptemberi és a februári keresztféléves beiratkozások is szerepelnek, a 2016/17. tanév adatai értelemszerűen a 2016. szeptember végéig történt beiratkozások adatai. Mind a szakképzésben, mind az érettségire felkészítő évfolyamokra történő jelentkezés jelentős növekedést mutat 2016. szeptemberben az előző tanévhez képest (háromszoros, ill. két- és félszeres). A jelen tanév keresztféléves adatai az arányokat tovább javíthatják.</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7</a:t>
            </a:fld>
            <a:endParaRPr lang="hu-HU"/>
          </a:p>
        </p:txBody>
      </p:sp>
    </p:spTree>
    <p:extLst>
      <p:ext uri="{BB962C8B-B14F-4D97-AF65-F5344CB8AC3E}">
        <p14:creationId xmlns:p14="http://schemas.microsoft.com/office/powerpoint/2010/main" val="188854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pPr eaLnBrk="1" hangingPunct="1">
              <a:spcBef>
                <a:spcPct val="0"/>
              </a:spcBef>
            </a:pPr>
            <a:r>
              <a:rPr lang="hu-HU" altLang="hu-HU" sz="1200" dirty="0" smtClean="0">
                <a:latin typeface="Times New Roman" pitchFamily="18" charset="0"/>
              </a:rPr>
              <a:t>A második szakképesítésre történő</a:t>
            </a:r>
            <a:r>
              <a:rPr lang="hu-HU" altLang="hu-HU" sz="1200" baseline="0" dirty="0" smtClean="0">
                <a:latin typeface="Times New Roman" pitchFamily="18" charset="0"/>
              </a:rPr>
              <a:t> ingyenes felkészítés lehetősége </a:t>
            </a:r>
            <a:r>
              <a:rPr lang="hu-HU" altLang="hu-HU" sz="1200" dirty="0" smtClean="0">
                <a:latin typeface="Times New Roman" pitchFamily="18" charset="0"/>
              </a:rPr>
              <a:t>esélyt biztosít arra, hogy a felnőttoktatásba bekapcsolódó munkavállalók is versenyképes szakmai tudást szerezzenek, segítse őket az</a:t>
            </a:r>
            <a:r>
              <a:rPr lang="hu-HU" altLang="hu-HU" sz="1200" baseline="0" dirty="0" smtClean="0">
                <a:latin typeface="Times New Roman" pitchFamily="18" charset="0"/>
              </a:rPr>
              <a:t> esetleges pályakorrekcióban</a:t>
            </a:r>
            <a:r>
              <a:rPr lang="hu-HU" altLang="hu-HU" sz="1200" dirty="0" smtClean="0">
                <a:latin typeface="Times New Roman" pitchFamily="18" charset="0"/>
              </a:rPr>
              <a:t>. A szakképzési centrumokban jelenleg több mint 200.000 diák tanul a nappali rendszerű iskolai oktatásban, felnőttoktatás keretében pedig 2015.</a:t>
            </a:r>
            <a:r>
              <a:rPr lang="hu-HU" altLang="hu-HU" sz="1200" baseline="0" dirty="0" smtClean="0">
                <a:latin typeface="Times New Roman" pitchFamily="18" charset="0"/>
              </a:rPr>
              <a:t> őszén </a:t>
            </a:r>
            <a:r>
              <a:rPr lang="hu-HU" altLang="hu-HU" sz="1200" dirty="0" smtClean="0">
                <a:latin typeface="Times New Roman" pitchFamily="18" charset="0"/>
              </a:rPr>
              <a:t>mintegy 15.000 fő, 2016-ban további több mint 5000 fő kezdte meg tanulmányait a keresztféléves képzésében. A felnőttoktatásban, mind a szakképző</a:t>
            </a:r>
            <a:r>
              <a:rPr lang="hu-HU" altLang="hu-HU" sz="1200" baseline="0" dirty="0" smtClean="0">
                <a:latin typeface="Times New Roman" pitchFamily="18" charset="0"/>
              </a:rPr>
              <a:t> évfolyamokra, mind az érettségi felkészítő évfolyamra történő beiratkozások száma jelentős növekedést mutat 2016. szeptemberében az előző évhez képest. A szakképzésre beiratkozottak száma közel háromszorosa az előző tanévben beiratkozottak számának. </a:t>
            </a:r>
            <a:r>
              <a:rPr lang="hu-HU" altLang="hu-HU" sz="1200" dirty="0" smtClean="0">
                <a:latin typeface="Times New Roman" pitchFamily="18" charset="0"/>
              </a:rPr>
              <a:t>E növekvő létszámadatok várhatóan jelentős javulást fognak hozni a szakképzett munkaerő létszámának tekintetében.</a:t>
            </a:r>
          </a:p>
          <a:p>
            <a:r>
              <a:rPr lang="hu-HU" baseline="0" dirty="0" smtClean="0"/>
              <a:t>A 2015/16. évi adatokban a szeptemberi és a februári keresztféléves beiratkozások is szerepelnek, a 2016/17. tanév adatai értelemszerűen a 2016. szeptember végéig történt beiratkozások adatai. Mind a szakképzésben, mind az érettségire felkészítő évfolyamokra történő jelentkezés jelentős növekedést mutat 2016. szeptemberben az előző tanévhez képest (háromszoros, ill. két- és félszeres). A jelen tanév keresztféléves adatai az arányokat tovább javíthatják.</a:t>
            </a:r>
            <a:endParaRPr lang="hu-HU" dirty="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8</a:t>
            </a:fld>
            <a:endParaRPr lang="hu-HU"/>
          </a:p>
        </p:txBody>
      </p:sp>
    </p:spTree>
    <p:extLst>
      <p:ext uri="{BB962C8B-B14F-4D97-AF65-F5344CB8AC3E}">
        <p14:creationId xmlns:p14="http://schemas.microsoft.com/office/powerpoint/2010/main" val="169327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dirty="0" smtClean="0"/>
              <a:t>Az Egyéb szolgáltatások szakmacsoport kiemelkedően</a:t>
            </a:r>
            <a:r>
              <a:rPr lang="hu-HU" baseline="0" dirty="0" smtClean="0"/>
              <a:t> magas létszámához döntően az ebbe a szakmacsoportba tartozó Kis- és középvállalkozások ügyvezetője I,II. képesítésre jelentkező 12 947 fő járult hozzá. A másik négy szakmacsoport a beiratkozottak számát tekintve az előző tanévben is az elsők között volt. Mindkét évben népszerű még a Kereskedelem, marketing, üzleti adminisztráció szakmacsoport, a Közlekedés, az Informatika, a </a:t>
            </a:r>
            <a:r>
              <a:rPr lang="hu-HU" baseline="0" dirty="0" err="1" smtClean="0"/>
              <a:t>Villamosipar</a:t>
            </a:r>
            <a:r>
              <a:rPr lang="hu-HU" baseline="0" dirty="0" smtClean="0"/>
              <a:t>, elektronika, az Informatika szakmacsoport.</a:t>
            </a:r>
            <a:endParaRPr lang="hu-HU" dirty="0" smtClean="0"/>
          </a:p>
        </p:txBody>
      </p:sp>
      <p:sp>
        <p:nvSpPr>
          <p:cNvPr id="4" name="Dia számának helye 3"/>
          <p:cNvSpPr>
            <a:spLocks noGrp="1"/>
          </p:cNvSpPr>
          <p:nvPr>
            <p:ph type="sldNum" sz="quarter" idx="10"/>
          </p:nvPr>
        </p:nvSpPr>
        <p:spPr/>
        <p:txBody>
          <a:bodyPr/>
          <a:lstStyle/>
          <a:p>
            <a:pPr>
              <a:defRPr/>
            </a:pPr>
            <a:fld id="{D378B39D-129B-4A5C-8A95-87F6094645A7}" type="slidenum">
              <a:rPr lang="hu-HU" smtClean="0"/>
              <a:pPr>
                <a:defRPr/>
              </a:pPr>
              <a:t>9</a:t>
            </a:fld>
            <a:endParaRPr lang="hu-HU"/>
          </a:p>
        </p:txBody>
      </p:sp>
    </p:spTree>
    <p:extLst>
      <p:ext uri="{BB962C8B-B14F-4D97-AF65-F5344CB8AC3E}">
        <p14:creationId xmlns:p14="http://schemas.microsoft.com/office/powerpoint/2010/main" val="345785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748A6126-AD53-4590-8BA3-8B541C6CB7B3}" type="datetimeFigureOut">
              <a:rPr lang="hu-HU"/>
              <a:pPr>
                <a:defRPr/>
              </a:pPr>
              <a:t>2016.11.11.</a:t>
            </a:fld>
            <a:endParaRPr lang="hu-HU"/>
          </a:p>
        </p:txBody>
      </p:sp>
      <p:sp>
        <p:nvSpPr>
          <p:cNvPr id="7" name="Footer Placeholder 4"/>
          <p:cNvSpPr>
            <a:spLocks noGrp="1"/>
          </p:cNvSpPr>
          <p:nvPr>
            <p:ph type="ftr" sz="quarter" idx="16"/>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4" name="Téglalap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églalap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Cím 1"/>
          <p:cNvSpPr>
            <a:spLocks noGrp="1"/>
          </p:cNvSpPr>
          <p:nvPr>
            <p:ph type="title"/>
          </p:nvPr>
        </p:nvSpPr>
        <p:spPr>
          <a:xfrm>
            <a:off x="1219200" y="2971800"/>
            <a:ext cx="6858000" cy="1066800"/>
          </a:xfrm>
        </p:spPr>
        <p:txBody>
          <a:bodyPr anchor="t"/>
          <a:lstStyle>
            <a:lvl1pPr algn="r">
              <a:buNone/>
              <a:defRPr sz="3200" b="0" cap="none" baseline="0"/>
            </a:lvl1pPr>
          </a:lstStyle>
          <a:p>
            <a:r>
              <a:rPr lang="hu-HU" smtClean="0"/>
              <a:t>Mintacím szerkesztése</a:t>
            </a:r>
            <a:endParaRPr lang="en-US"/>
          </a:p>
        </p:txBody>
      </p:sp>
      <p:sp>
        <p:nvSpPr>
          <p:cNvPr id="3" name="Szöveg hely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6" name="Dátum helye 3"/>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fld id="{BD4F774F-8DF2-418B-9554-83567007FDD5}" type="datetimeFigureOut">
              <a:rPr lang="hu-HU"/>
              <a:pPr>
                <a:defRPr/>
              </a:pPr>
              <a:t>2016.11.11.</a:t>
            </a:fld>
            <a:endParaRPr lang="hu-HU"/>
          </a:p>
        </p:txBody>
      </p:sp>
      <p:sp>
        <p:nvSpPr>
          <p:cNvPr id="7" name="Élőláb helye 4"/>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endParaRPr lang="hu-HU"/>
          </a:p>
        </p:txBody>
      </p:sp>
      <p:sp>
        <p:nvSpPr>
          <p:cNvPr id="8" name="Dia számának helye 5"/>
          <p:cNvSpPr>
            <a:spLocks noGrp="1"/>
          </p:cNvSpPr>
          <p:nvPr>
            <p:ph type="sldNum" sz="quarter" idx="12"/>
          </p:nvPr>
        </p:nvSpPr>
        <p:spPr>
          <a:xfrm>
            <a:off x="1069975" y="6354763"/>
            <a:ext cx="1520825" cy="366712"/>
          </a:xfrm>
        </p:spPr>
        <p:txBody>
          <a:bodyPr/>
          <a:lstStyle>
            <a:lvl1pPr>
              <a:defRPr>
                <a:solidFill>
                  <a:srgbClr val="DDE9EC"/>
                </a:solidFill>
              </a:defRPr>
            </a:lvl1pPr>
          </a:lstStyle>
          <a:p>
            <a:pPr>
              <a:defRPr/>
            </a:pPr>
            <a:fld id="{0B901B7F-A985-4555-AAF3-B91BEFAF3481}"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lstStyle/>
          <a:p>
            <a:r>
              <a:rPr lang="hu-HU" smtClean="0"/>
              <a:t>Mintacím szerkesztése</a:t>
            </a:r>
            <a:endParaRPr lang="en-US"/>
          </a:p>
        </p:txBody>
      </p:sp>
      <p:sp>
        <p:nvSpPr>
          <p:cNvPr id="9" name="Tartalom helye 8"/>
          <p:cNvSpPr>
            <a:spLocks noGrp="1"/>
          </p:cNvSpPr>
          <p:nvPr>
            <p:ph sz="quarter" idx="1"/>
          </p:nvPr>
        </p:nvSpPr>
        <p:spPr>
          <a:xfrm>
            <a:off x="457200" y="1219200"/>
            <a:ext cx="4041648" cy="49377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Tartalom helye 10"/>
          <p:cNvSpPr>
            <a:spLocks noGrp="1"/>
          </p:cNvSpPr>
          <p:nvPr>
            <p:ph sz="quarter" idx="2"/>
          </p:nvPr>
        </p:nvSpPr>
        <p:spPr>
          <a:xfrm>
            <a:off x="4632198" y="1216152"/>
            <a:ext cx="4041648" cy="49377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DEF5E270-3276-4776-BE73-788F729DEA5E}" type="datetimeFigureOut">
              <a:rPr lang="hu-HU"/>
              <a:pPr>
                <a:defRPr/>
              </a:pPr>
              <a:t>2016.11.11.</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248B3384-6BC0-4943-8ECF-0D06863207E5}" type="slidenum">
              <a:rPr lang="hu-HU"/>
              <a:pPr>
                <a:defRPr/>
              </a:pPr>
              <a:t>‹#›</a:t>
            </a:fld>
            <a:endParaRPr lang="hu-HU" dirty="0"/>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nchor="ct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11" name="Tartalom helye 10"/>
          <p:cNvSpPr>
            <a:spLocks noGrp="1"/>
          </p:cNvSpPr>
          <p:nvPr>
            <p:ph sz="quarter" idx="2"/>
          </p:nvPr>
        </p:nvSpPr>
        <p:spPr>
          <a:xfrm>
            <a:off x="457200" y="2133600"/>
            <a:ext cx="4038600" cy="40386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3" name="Tartalom helye 12"/>
          <p:cNvSpPr>
            <a:spLocks noGrp="1"/>
          </p:cNvSpPr>
          <p:nvPr>
            <p:ph sz="quarter" idx="4"/>
          </p:nvPr>
        </p:nvSpPr>
        <p:spPr>
          <a:xfrm>
            <a:off x="4648200" y="2133600"/>
            <a:ext cx="4038600" cy="40386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13"/>
          <p:cNvSpPr>
            <a:spLocks noGrp="1"/>
          </p:cNvSpPr>
          <p:nvPr>
            <p:ph type="dt" sz="half" idx="10"/>
          </p:nvPr>
        </p:nvSpPr>
        <p:spPr/>
        <p:txBody>
          <a:bodyPr/>
          <a:lstStyle>
            <a:lvl1pPr>
              <a:defRPr/>
            </a:lvl1pPr>
          </a:lstStyle>
          <a:p>
            <a:pPr>
              <a:defRPr/>
            </a:pPr>
            <a:fld id="{5FA2BBA8-14DD-454D-8B53-787EA2AF59CD}" type="datetimeFigureOut">
              <a:rPr lang="hu-HU"/>
              <a:pPr>
                <a:defRPr/>
              </a:pPr>
              <a:t>2016.11.11.</a:t>
            </a:fld>
            <a:endParaRPr lang="hu-HU"/>
          </a:p>
        </p:txBody>
      </p:sp>
      <p:sp>
        <p:nvSpPr>
          <p:cNvPr id="8" name="Élőláb helye 2"/>
          <p:cNvSpPr>
            <a:spLocks noGrp="1"/>
          </p:cNvSpPr>
          <p:nvPr>
            <p:ph type="ftr" sz="quarter" idx="11"/>
          </p:nvPr>
        </p:nvSpPr>
        <p:spPr/>
        <p:txBody>
          <a:bodyPr/>
          <a:lstStyle>
            <a:lvl1pPr>
              <a:defRPr/>
            </a:lvl1pPr>
          </a:lstStyle>
          <a:p>
            <a:pPr>
              <a:defRPr/>
            </a:pPr>
            <a:endParaRPr lang="hu-HU"/>
          </a:p>
        </p:txBody>
      </p:sp>
      <p:sp>
        <p:nvSpPr>
          <p:cNvPr id="9" name="Dia számának helye 22"/>
          <p:cNvSpPr>
            <a:spLocks noGrp="1"/>
          </p:cNvSpPr>
          <p:nvPr>
            <p:ph type="sldNum" sz="quarter" idx="12"/>
          </p:nvPr>
        </p:nvSpPr>
        <p:spPr/>
        <p:txBody>
          <a:bodyPr/>
          <a:lstStyle>
            <a:lvl1pPr>
              <a:defRPr/>
            </a:lvl1pPr>
          </a:lstStyle>
          <a:p>
            <a:pPr>
              <a:defRPr/>
            </a:pPr>
            <a:fld id="{A753AEB3-4B70-46A4-BA02-8295A5C82192}" type="slidenum">
              <a:rPr lang="hu-HU"/>
              <a:pPr>
                <a:defRPr/>
              </a:pPr>
              <a:t>‹#›</a:t>
            </a:fld>
            <a:endParaRPr lang="hu-HU" dirty="0"/>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Háromszög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Cím 1"/>
          <p:cNvSpPr>
            <a:spLocks noGrp="1"/>
          </p:cNvSpPr>
          <p:nvPr>
            <p:ph type="title"/>
          </p:nvPr>
        </p:nvSpPr>
        <p:spPr>
          <a:xfrm>
            <a:off x="457200" y="228600"/>
            <a:ext cx="8229600" cy="914400"/>
          </a:xfrm>
        </p:spPr>
        <p:txBody>
          <a:bodyPr/>
          <a:lstStyle/>
          <a:p>
            <a:r>
              <a:rPr lang="hu-HU" smtClean="0"/>
              <a:t>Mintacím szerkesztése</a:t>
            </a:r>
            <a:endParaRPr lang="en-US"/>
          </a:p>
        </p:txBody>
      </p:sp>
      <p:sp>
        <p:nvSpPr>
          <p:cNvPr id="4" name="Dátum helye 2"/>
          <p:cNvSpPr>
            <a:spLocks noGrp="1"/>
          </p:cNvSpPr>
          <p:nvPr>
            <p:ph type="dt" sz="half" idx="10"/>
          </p:nvPr>
        </p:nvSpPr>
        <p:spPr/>
        <p:txBody>
          <a:bodyPr/>
          <a:lstStyle>
            <a:lvl1pPr>
              <a:defRPr/>
            </a:lvl1pPr>
          </a:lstStyle>
          <a:p>
            <a:pPr>
              <a:defRPr/>
            </a:pPr>
            <a:fld id="{368D51F1-E5F8-4309-9837-727C98C4408B}" type="datetimeFigureOut">
              <a:rPr lang="hu-HU"/>
              <a:pPr>
                <a:defRPr/>
              </a:pPr>
              <a:t>2016.11.11.</a:t>
            </a:fld>
            <a:endParaRPr lang="hu-HU"/>
          </a:p>
        </p:txBody>
      </p:sp>
      <p:sp>
        <p:nvSpPr>
          <p:cNvPr id="5" name="Élőláb helye 3"/>
          <p:cNvSpPr>
            <a:spLocks noGrp="1"/>
          </p:cNvSpPr>
          <p:nvPr>
            <p:ph type="ftr" sz="quarter" idx="11"/>
          </p:nvPr>
        </p:nvSpPr>
        <p:spPr/>
        <p:txBody>
          <a:bodyPr/>
          <a:lstStyle>
            <a:lvl1pPr>
              <a:defRPr/>
            </a:lvl1pPr>
          </a:lstStyle>
          <a:p>
            <a:pPr>
              <a:defRPr/>
            </a:pPr>
            <a:endParaRPr lang="hu-HU"/>
          </a:p>
        </p:txBody>
      </p:sp>
      <p:sp>
        <p:nvSpPr>
          <p:cNvPr id="6" name="Dia számának helye 4"/>
          <p:cNvSpPr>
            <a:spLocks noGrp="1"/>
          </p:cNvSpPr>
          <p:nvPr>
            <p:ph type="sldNum" sz="quarter" idx="12"/>
          </p:nvPr>
        </p:nvSpPr>
        <p:spPr/>
        <p:txBody>
          <a:bodyPr/>
          <a:lstStyle>
            <a:lvl1pPr>
              <a:defRPr/>
            </a:lvl1pPr>
          </a:lstStyle>
          <a:p>
            <a:pPr>
              <a:defRPr/>
            </a:pPr>
            <a:fld id="{DC74F86C-00A1-4ECA-8AE0-8D8CEE9090A3}" type="slidenum">
              <a:rPr lang="hu-HU"/>
              <a:pPr>
                <a:defRPr/>
              </a:pPr>
              <a:t>‹#›</a:t>
            </a:fld>
            <a:endParaRPr lang="hu-HU"/>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Egyenes összekötő 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3" name="Háromszög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Dátum helye 1"/>
          <p:cNvSpPr>
            <a:spLocks noGrp="1"/>
          </p:cNvSpPr>
          <p:nvPr>
            <p:ph type="dt" sz="half" idx="10"/>
          </p:nvPr>
        </p:nvSpPr>
        <p:spPr/>
        <p:txBody>
          <a:bodyPr/>
          <a:lstStyle>
            <a:lvl1pPr>
              <a:defRPr/>
            </a:lvl1pPr>
          </a:lstStyle>
          <a:p>
            <a:pPr>
              <a:defRPr/>
            </a:pPr>
            <a:fld id="{64161738-21F1-44F5-897D-49351C0FC6DE}" type="datetimeFigureOut">
              <a:rPr lang="hu-HU"/>
              <a:pPr>
                <a:defRPr/>
              </a:pPr>
              <a:t>2016.11.11.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3"/>
          <p:cNvSpPr>
            <a:spLocks noGrp="1"/>
          </p:cNvSpPr>
          <p:nvPr>
            <p:ph type="sldNum" sz="quarter" idx="12"/>
          </p:nvPr>
        </p:nvSpPr>
        <p:spPr/>
        <p:txBody>
          <a:bodyPr/>
          <a:lstStyle>
            <a:lvl1pPr>
              <a:defRPr/>
            </a:lvl1pPr>
          </a:lstStyle>
          <a:p>
            <a:pPr>
              <a:defRPr/>
            </a:pPr>
            <a:fld id="{7FAB1499-5E5A-4E51-A6E9-F6C300217B60}" type="slidenum">
              <a:rPr lang="hu-HU"/>
              <a:pPr>
                <a:defRPr/>
              </a:pPr>
              <a:t>‹#›</a:t>
            </a:fld>
            <a:endParaRPr lang="hu-HU"/>
          </a:p>
        </p:txBody>
      </p:sp>
    </p:spTree>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6" name="Egyenes összekötő 5"/>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7" name="Háromszög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Cím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hu-HU" smtClean="0"/>
              <a:t>Mintacím szerkesztése</a:t>
            </a:r>
            <a:endParaRPr lang="en-US"/>
          </a:p>
        </p:txBody>
      </p:sp>
      <p:sp>
        <p:nvSpPr>
          <p:cNvPr id="3" name="Szöveg hely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12" name="Tartalom helye 11"/>
          <p:cNvSpPr>
            <a:spLocks noGrp="1"/>
          </p:cNvSpPr>
          <p:nvPr>
            <p:ph sz="quarter" idx="1"/>
          </p:nvPr>
        </p:nvSpPr>
        <p:spPr>
          <a:xfrm>
            <a:off x="304800" y="304800"/>
            <a:ext cx="5715000" cy="5715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8" name="Dátum helye 4"/>
          <p:cNvSpPr>
            <a:spLocks noGrp="1"/>
          </p:cNvSpPr>
          <p:nvPr>
            <p:ph type="dt" sz="half" idx="10"/>
          </p:nvPr>
        </p:nvSpPr>
        <p:spPr/>
        <p:txBody>
          <a:bodyPr/>
          <a:lstStyle>
            <a:lvl1pPr>
              <a:defRPr/>
            </a:lvl1pPr>
          </a:lstStyle>
          <a:p>
            <a:pPr>
              <a:defRPr/>
            </a:pPr>
            <a:fld id="{A0970EDC-5A93-43FD-A343-49A5839F97E4}" type="datetimeFigureOut">
              <a:rPr lang="hu-HU"/>
              <a:pPr>
                <a:defRPr/>
              </a:pPr>
              <a:t>2016.11.11.</a:t>
            </a:fld>
            <a:endParaRPr lang="hu-HU"/>
          </a:p>
        </p:txBody>
      </p:sp>
      <p:sp>
        <p:nvSpPr>
          <p:cNvPr id="9" name="Élőláb helye 5"/>
          <p:cNvSpPr>
            <a:spLocks noGrp="1"/>
          </p:cNvSpPr>
          <p:nvPr>
            <p:ph type="ftr" sz="quarter" idx="11"/>
          </p:nvPr>
        </p:nvSpPr>
        <p:spPr/>
        <p:txBody>
          <a:bodyPr/>
          <a:lstStyle>
            <a:lvl1pPr>
              <a:defRPr/>
            </a:lvl1pPr>
          </a:lstStyle>
          <a:p>
            <a:pPr>
              <a:defRPr/>
            </a:pPr>
            <a:endParaRPr lang="hu-HU"/>
          </a:p>
        </p:txBody>
      </p:sp>
      <p:sp>
        <p:nvSpPr>
          <p:cNvPr id="10" name="Dia számának helye 6"/>
          <p:cNvSpPr>
            <a:spLocks noGrp="1"/>
          </p:cNvSpPr>
          <p:nvPr>
            <p:ph type="sldNum" sz="quarter" idx="12"/>
          </p:nvPr>
        </p:nvSpPr>
        <p:spPr/>
        <p:txBody>
          <a:bodyPr/>
          <a:lstStyle>
            <a:lvl1pPr>
              <a:defRPr/>
            </a:lvl1pPr>
          </a:lstStyle>
          <a:p>
            <a:pPr>
              <a:defRPr/>
            </a:pPr>
            <a:fld id="{251EFD0E-3FC0-4BFE-8237-66376703C78A}" type="slidenum">
              <a:rPr lang="hu-HU"/>
              <a:pPr>
                <a:defRPr/>
              </a:pPr>
              <a:t>‹#›</a:t>
            </a:fld>
            <a:endParaRPr lang="hu-HU"/>
          </a:p>
        </p:txBody>
      </p:sp>
    </p:spTree>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1">
        <a:schemeClr val="bg2"/>
      </p:bgRef>
    </p:bg>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6" name="Háromszög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Téglalap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Cím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hu-HU" smtClean="0"/>
              <a:t>Mintacím szerkesztése</a:t>
            </a:r>
            <a:endParaRPr lang="en-US"/>
          </a:p>
        </p:txBody>
      </p:sp>
      <p:sp>
        <p:nvSpPr>
          <p:cNvPr id="3" name="Kép hely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hu-HU" smtClean="0"/>
              <a:t>Mintaszöveg szerkesztése</a:t>
            </a:r>
          </a:p>
        </p:txBody>
      </p:sp>
      <p:sp>
        <p:nvSpPr>
          <p:cNvPr id="8" name="Dátum helye 4"/>
          <p:cNvSpPr>
            <a:spLocks noGrp="1"/>
          </p:cNvSpPr>
          <p:nvPr>
            <p:ph type="dt" sz="half" idx="10"/>
          </p:nvPr>
        </p:nvSpPr>
        <p:spPr/>
        <p:txBody>
          <a:bodyPr/>
          <a:lstStyle>
            <a:lvl1pPr>
              <a:defRPr>
                <a:solidFill>
                  <a:srgbClr val="DDE9EC"/>
                </a:solidFill>
              </a:defRPr>
            </a:lvl1pPr>
          </a:lstStyle>
          <a:p>
            <a:pPr>
              <a:defRPr/>
            </a:pPr>
            <a:fld id="{A3BAE57D-A123-4BEC-ACFE-1BA8A3762FD6}" type="datetimeFigureOut">
              <a:rPr lang="hu-HU"/>
              <a:pPr>
                <a:defRPr/>
              </a:pPr>
              <a:t>2016.11.11.</a:t>
            </a:fld>
            <a:endParaRPr lang="hu-HU"/>
          </a:p>
        </p:txBody>
      </p:sp>
      <p:sp>
        <p:nvSpPr>
          <p:cNvPr id="9" name="Élőláb helye 5"/>
          <p:cNvSpPr>
            <a:spLocks noGrp="1"/>
          </p:cNvSpPr>
          <p:nvPr>
            <p:ph type="ftr" sz="quarter" idx="11"/>
          </p:nvPr>
        </p:nvSpPr>
        <p:spPr/>
        <p:txBody>
          <a:bodyPr/>
          <a:lstStyle>
            <a:lvl1pPr>
              <a:defRPr>
                <a:solidFill>
                  <a:srgbClr val="DDE9EC"/>
                </a:solidFill>
              </a:defRPr>
            </a:lvl1pPr>
          </a:lstStyle>
          <a:p>
            <a:pPr>
              <a:defRPr/>
            </a:pPr>
            <a:endParaRPr lang="hu-HU"/>
          </a:p>
        </p:txBody>
      </p:sp>
      <p:sp>
        <p:nvSpPr>
          <p:cNvPr id="10" name="Dia számának helye 6"/>
          <p:cNvSpPr>
            <a:spLocks noGrp="1"/>
          </p:cNvSpPr>
          <p:nvPr>
            <p:ph type="sldNum" sz="quarter" idx="12"/>
          </p:nvPr>
        </p:nvSpPr>
        <p:spPr/>
        <p:txBody>
          <a:bodyPr/>
          <a:lstStyle>
            <a:lvl1pPr>
              <a:defRPr>
                <a:solidFill>
                  <a:srgbClr val="DDE9EC"/>
                </a:solidFill>
              </a:defRPr>
            </a:lvl1pPr>
          </a:lstStyle>
          <a:p>
            <a:pPr>
              <a:defRPr/>
            </a:pPr>
            <a:fld id="{05FF5C08-9AAA-4C91-995D-DDD19E050CBC}"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370EC5CA-8539-4862-985F-CDF043195817}" type="datetimeFigureOut">
              <a:rPr lang="hu-HU"/>
              <a:pPr>
                <a:defRPr/>
              </a:pPr>
              <a:t>2016.11.11.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CF16238B-FE36-46BC-A10D-DEC3487DAAF2}" type="slidenum">
              <a:rPr lang="hu-HU"/>
              <a:pPr>
                <a:defRPr/>
              </a:pPr>
              <a:t>‹#›</a:t>
            </a:fld>
            <a:endParaRPr lang="hu-HU" dirty="0"/>
          </a:p>
        </p:txBody>
      </p:sp>
    </p:spTree>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4" name="Egyenes összekötő 3"/>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5" name="Háromszög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Egyenes összekötő 5"/>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3"/>
          <p:cNvSpPr>
            <a:spLocks noGrp="1"/>
          </p:cNvSpPr>
          <p:nvPr>
            <p:ph type="dt" sz="half" idx="10"/>
          </p:nvPr>
        </p:nvSpPr>
        <p:spPr/>
        <p:txBody>
          <a:bodyPr/>
          <a:lstStyle>
            <a:lvl1pPr>
              <a:defRPr/>
            </a:lvl1pPr>
          </a:lstStyle>
          <a:p>
            <a:pPr>
              <a:defRPr/>
            </a:pPr>
            <a:fld id="{7A498C24-C296-4BE1-AF71-1CC26821E696}" type="datetimeFigureOut">
              <a:rPr lang="hu-HU"/>
              <a:pPr>
                <a:defRPr/>
              </a:pPr>
              <a:t>2016.11.11.</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27D83942-AE6D-492B-9A94-E72E13AD8738}" type="slidenum">
              <a:rPr lang="hu-HU"/>
              <a:pPr>
                <a:defRPr/>
              </a:pPr>
              <a:t>‹#›</a:t>
            </a:fld>
            <a:endParaRPr lang="hu-HU"/>
          </a:p>
        </p:txBody>
      </p:sp>
    </p:spTree>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lső oldal 2">
    <p:spTree>
      <p:nvGrpSpPr>
        <p:cNvPr id="1" name=""/>
        <p:cNvGrpSpPr/>
        <p:nvPr/>
      </p:nvGrpSpPr>
      <p:grpSpPr>
        <a:xfrm>
          <a:off x="0" y="0"/>
          <a:ext cx="0" cy="0"/>
          <a:chOff x="0" y="0"/>
          <a:chExt cx="0" cy="0"/>
        </a:xfrm>
      </p:grpSpPr>
      <p:sp>
        <p:nvSpPr>
          <p:cNvPr id="2" name="Title 1"/>
          <p:cNvSpPr>
            <a:spLocks noGrp="1"/>
          </p:cNvSpPr>
          <p:nvPr>
            <p:ph type="title"/>
          </p:nvPr>
        </p:nvSpPr>
        <p:spPr>
          <a:xfrm>
            <a:off x="3671910" y="1285860"/>
            <a:ext cx="3471858" cy="857256"/>
          </a:xfrm>
        </p:spPr>
        <p:txBody>
          <a:bodyPr anchor="t">
            <a:normAutofit/>
          </a:bodyPr>
          <a:lstStyle>
            <a:lvl1pPr algn="l">
              <a:defRPr sz="1800">
                <a:latin typeface="Arial" pitchFamily="34" charset="0"/>
                <a:cs typeface="Arial" pitchFamily="34" charset="0"/>
              </a:defRPr>
            </a:lvl1pPr>
          </a:lstStyle>
          <a:p>
            <a:r>
              <a:rPr lang="en-US" dirty="0" smtClean="0"/>
              <a:t>Click to edit Master title style</a:t>
            </a:r>
            <a:endParaRPr lang="hu-HU" dirty="0"/>
          </a:p>
        </p:txBody>
      </p:sp>
      <p:sp>
        <p:nvSpPr>
          <p:cNvPr id="8" name="Content Placeholder 4"/>
          <p:cNvSpPr>
            <a:spLocks noGrp="1"/>
          </p:cNvSpPr>
          <p:nvPr>
            <p:ph idx="14"/>
          </p:nvPr>
        </p:nvSpPr>
        <p:spPr bwMode="auto">
          <a:xfrm>
            <a:off x="3663561" y="2214554"/>
            <a:ext cx="4714908" cy="4000528"/>
          </a:xfrm>
          <a:noFill/>
          <a:ln>
            <a:miter lim="800000"/>
            <a:headEnd/>
            <a:tailEnd/>
          </a:ln>
        </p:spPr>
        <p:txBody>
          <a:bodyPr>
            <a:normAutofit/>
          </a:bodyPr>
          <a:lstStyle>
            <a:lvl1pPr>
              <a:buFont typeface="Arial" pitchFamily="34" charset="0"/>
              <a:buChar char="•"/>
              <a:defRPr sz="1400">
                <a:latin typeface="Arial" pitchFamily="34" charset="0"/>
                <a:cs typeface="Arial" pitchFamily="34" charset="0"/>
              </a:defRPr>
            </a:lvl1pPr>
          </a:lstStyle>
          <a:p>
            <a:endParaRPr lang="hu-HU" dirty="0" smtClean="0"/>
          </a:p>
        </p:txBody>
      </p:sp>
      <p:sp>
        <p:nvSpPr>
          <p:cNvPr id="10" name="Tartalom helye 2"/>
          <p:cNvSpPr>
            <a:spLocks noGrp="1"/>
          </p:cNvSpPr>
          <p:nvPr>
            <p:ph idx="13"/>
          </p:nvPr>
        </p:nvSpPr>
        <p:spPr>
          <a:xfrm>
            <a:off x="908566" y="1376038"/>
            <a:ext cx="2651379" cy="4802819"/>
          </a:xfrm>
          <a:prstGeom prst="rect">
            <a:avLst/>
          </a:prstGeom>
        </p:spPr>
        <p:txBody>
          <a:bodyPr/>
          <a:lstStyle>
            <a:lvl1pPr>
              <a:buFontTx/>
              <a:buNone/>
              <a:defRPr/>
            </a:lvl1pPr>
          </a:lstStyle>
          <a:p>
            <a:pPr lvl="0"/>
            <a:endParaRPr lang="hu-HU" dirty="0"/>
          </a:p>
        </p:txBody>
      </p:sp>
      <p:sp>
        <p:nvSpPr>
          <p:cNvPr id="5" name="Date Placeholder 3"/>
          <p:cNvSpPr>
            <a:spLocks noGrp="1"/>
          </p:cNvSpPr>
          <p:nvPr>
            <p:ph type="dt" sz="half" idx="15"/>
          </p:nvPr>
        </p:nvSpPr>
        <p:spPr/>
        <p:txBody>
          <a:bodyPr/>
          <a:lstStyle>
            <a:lvl1pPr>
              <a:defRPr/>
            </a:lvl1pPr>
          </a:lstStyle>
          <a:p>
            <a:pPr>
              <a:defRPr/>
            </a:pPr>
            <a:fld id="{0BD9388F-5419-4734-8600-CC1FB97F3F8A}" type="datetimeFigureOut">
              <a:rPr lang="hu-HU"/>
              <a:pPr>
                <a:defRPr/>
              </a:pPr>
              <a:t>2016.11.11.</a:t>
            </a:fld>
            <a:endParaRPr lang="hu-HU"/>
          </a:p>
        </p:txBody>
      </p:sp>
      <p:sp>
        <p:nvSpPr>
          <p:cNvPr id="6" name="Footer Placeholder 4"/>
          <p:cNvSpPr>
            <a:spLocks noGrp="1"/>
          </p:cNvSpPr>
          <p:nvPr>
            <p:ph type="ftr" sz="quarter" idx="16"/>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lső oldal 2">
    <p:spTree>
      <p:nvGrpSpPr>
        <p:cNvPr id="1" name=""/>
        <p:cNvGrpSpPr/>
        <p:nvPr/>
      </p:nvGrpSpPr>
      <p:grpSpPr>
        <a:xfrm>
          <a:off x="0" y="0"/>
          <a:ext cx="0" cy="0"/>
          <a:chOff x="0" y="0"/>
          <a:chExt cx="0" cy="0"/>
        </a:xfrm>
      </p:grpSpPr>
      <p:sp>
        <p:nvSpPr>
          <p:cNvPr id="2" name="Title 1"/>
          <p:cNvSpPr>
            <a:spLocks noGrp="1"/>
          </p:cNvSpPr>
          <p:nvPr>
            <p:ph type="title"/>
          </p:nvPr>
        </p:nvSpPr>
        <p:spPr>
          <a:xfrm>
            <a:off x="3671910" y="1285860"/>
            <a:ext cx="3471858" cy="857256"/>
          </a:xfrm>
        </p:spPr>
        <p:txBody>
          <a:bodyPr anchor="t">
            <a:normAutofit/>
          </a:bodyPr>
          <a:lstStyle>
            <a:lvl1pPr algn="l">
              <a:defRPr sz="1800">
                <a:latin typeface="Arial" pitchFamily="34" charset="0"/>
                <a:cs typeface="Arial" pitchFamily="34" charset="0"/>
              </a:defRPr>
            </a:lvl1pPr>
          </a:lstStyle>
          <a:p>
            <a:r>
              <a:rPr lang="en-US" dirty="0" smtClean="0"/>
              <a:t>Click to edit Master title style</a:t>
            </a:r>
            <a:endParaRPr lang="hu-HU" dirty="0"/>
          </a:p>
        </p:txBody>
      </p:sp>
      <p:sp>
        <p:nvSpPr>
          <p:cNvPr id="8" name="Content Placeholder 4"/>
          <p:cNvSpPr>
            <a:spLocks noGrp="1"/>
          </p:cNvSpPr>
          <p:nvPr>
            <p:ph idx="14"/>
          </p:nvPr>
        </p:nvSpPr>
        <p:spPr bwMode="auto">
          <a:xfrm>
            <a:off x="3663561" y="2214554"/>
            <a:ext cx="4714908" cy="4000528"/>
          </a:xfrm>
          <a:noFill/>
          <a:ln>
            <a:miter lim="800000"/>
            <a:headEnd/>
            <a:tailEnd/>
          </a:ln>
        </p:spPr>
        <p:txBody>
          <a:bodyPr>
            <a:normAutofit/>
          </a:bodyPr>
          <a:lstStyle>
            <a:lvl1pPr>
              <a:buFont typeface="Arial" pitchFamily="34" charset="0"/>
              <a:buChar char="•"/>
              <a:defRPr sz="1400">
                <a:latin typeface="Arial" pitchFamily="34" charset="0"/>
                <a:cs typeface="Arial" pitchFamily="34" charset="0"/>
              </a:defRPr>
            </a:lvl1pPr>
          </a:lstStyle>
          <a:p>
            <a:endParaRPr lang="hu-HU" dirty="0" smtClean="0"/>
          </a:p>
        </p:txBody>
      </p:sp>
      <p:sp>
        <p:nvSpPr>
          <p:cNvPr id="10" name="Tartalom helye 2"/>
          <p:cNvSpPr>
            <a:spLocks noGrp="1"/>
          </p:cNvSpPr>
          <p:nvPr>
            <p:ph idx="13"/>
          </p:nvPr>
        </p:nvSpPr>
        <p:spPr>
          <a:xfrm>
            <a:off x="908566" y="1376038"/>
            <a:ext cx="2651379" cy="4802819"/>
          </a:xfrm>
          <a:prstGeom prst="rect">
            <a:avLst/>
          </a:prstGeom>
        </p:spPr>
        <p:txBody>
          <a:bodyPr/>
          <a:lstStyle>
            <a:lvl1pPr>
              <a:buFontTx/>
              <a:buNone/>
              <a:defRPr/>
            </a:lvl1pPr>
          </a:lstStyle>
          <a:p>
            <a:pPr lvl="0"/>
            <a:endParaRPr lang="hu-HU" dirty="0"/>
          </a:p>
        </p:txBody>
      </p:sp>
      <p:sp>
        <p:nvSpPr>
          <p:cNvPr id="5" name="Date Placeholder 3"/>
          <p:cNvSpPr>
            <a:spLocks noGrp="1"/>
          </p:cNvSpPr>
          <p:nvPr>
            <p:ph type="dt" sz="half" idx="15"/>
          </p:nvPr>
        </p:nvSpPr>
        <p:spPr/>
        <p:txBody>
          <a:bodyPr/>
          <a:lstStyle>
            <a:lvl1pPr>
              <a:defRPr/>
            </a:lvl1pPr>
          </a:lstStyle>
          <a:p>
            <a:pPr>
              <a:defRPr/>
            </a:pPr>
            <a:fld id="{237F225E-D530-435B-B584-7C54F6613F03}" type="datetimeFigureOut">
              <a:rPr lang="hu-HU"/>
              <a:pPr>
                <a:defRPr/>
              </a:pPr>
              <a:t>2016.11.11.</a:t>
            </a:fld>
            <a:endParaRPr lang="hu-HU"/>
          </a:p>
        </p:txBody>
      </p:sp>
      <p:sp>
        <p:nvSpPr>
          <p:cNvPr id="6" name="Footer Placeholder 4"/>
          <p:cNvSpPr>
            <a:spLocks noGrp="1"/>
          </p:cNvSpPr>
          <p:nvPr>
            <p:ph type="ftr" sz="quarter" idx="16"/>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748A6126-AD53-4590-8BA3-8B541C6CB7B3}" type="datetimeFigureOut">
              <a:rPr lang="hu-HU">
                <a:solidFill>
                  <a:prstClr val="black">
                    <a:tint val="75000"/>
                  </a:prstClr>
                </a:solidFill>
              </a:rPr>
              <a:pPr>
                <a:defRPr/>
              </a:pPr>
              <a:t>2016.11.11.</a:t>
            </a:fld>
            <a:endParaRPr lang="hu-HU">
              <a:solidFill>
                <a:prstClr val="black">
                  <a:tint val="75000"/>
                </a:prstClr>
              </a:solidFill>
            </a:endParaRPr>
          </a:p>
        </p:txBody>
      </p:sp>
      <p:sp>
        <p:nvSpPr>
          <p:cNvPr id="7" name="Footer Placeholder 4"/>
          <p:cNvSpPr>
            <a:spLocks noGrp="1"/>
          </p:cNvSpPr>
          <p:nvPr>
            <p:ph type="ftr" sz="quarter" idx="16"/>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883736960"/>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lső oldal 2">
    <p:spTree>
      <p:nvGrpSpPr>
        <p:cNvPr id="1" name=""/>
        <p:cNvGrpSpPr/>
        <p:nvPr/>
      </p:nvGrpSpPr>
      <p:grpSpPr>
        <a:xfrm>
          <a:off x="0" y="0"/>
          <a:ext cx="0" cy="0"/>
          <a:chOff x="0" y="0"/>
          <a:chExt cx="0" cy="0"/>
        </a:xfrm>
      </p:grpSpPr>
      <p:sp>
        <p:nvSpPr>
          <p:cNvPr id="2" name="Title 1"/>
          <p:cNvSpPr>
            <a:spLocks noGrp="1"/>
          </p:cNvSpPr>
          <p:nvPr>
            <p:ph type="title"/>
          </p:nvPr>
        </p:nvSpPr>
        <p:spPr>
          <a:xfrm>
            <a:off x="3671910" y="1285860"/>
            <a:ext cx="3471858" cy="857256"/>
          </a:xfrm>
        </p:spPr>
        <p:txBody>
          <a:bodyPr anchor="t">
            <a:normAutofit/>
          </a:bodyPr>
          <a:lstStyle>
            <a:lvl1pPr algn="l">
              <a:defRPr sz="1800">
                <a:latin typeface="Arial" pitchFamily="34" charset="0"/>
                <a:cs typeface="Arial" pitchFamily="34" charset="0"/>
              </a:defRPr>
            </a:lvl1pPr>
          </a:lstStyle>
          <a:p>
            <a:r>
              <a:rPr lang="en-US" dirty="0" smtClean="0"/>
              <a:t>Click to edit Master title style</a:t>
            </a:r>
            <a:endParaRPr lang="hu-HU" dirty="0"/>
          </a:p>
        </p:txBody>
      </p:sp>
      <p:sp>
        <p:nvSpPr>
          <p:cNvPr id="8" name="Content Placeholder 4"/>
          <p:cNvSpPr>
            <a:spLocks noGrp="1"/>
          </p:cNvSpPr>
          <p:nvPr>
            <p:ph idx="14"/>
          </p:nvPr>
        </p:nvSpPr>
        <p:spPr bwMode="auto">
          <a:xfrm>
            <a:off x="3663561" y="2214554"/>
            <a:ext cx="4714908" cy="4000528"/>
          </a:xfrm>
          <a:noFill/>
          <a:ln>
            <a:miter lim="800000"/>
            <a:headEnd/>
            <a:tailEnd/>
          </a:ln>
        </p:spPr>
        <p:txBody>
          <a:bodyPr>
            <a:normAutofit/>
          </a:bodyPr>
          <a:lstStyle>
            <a:lvl1pPr>
              <a:buFont typeface="Arial" pitchFamily="34" charset="0"/>
              <a:buChar char="•"/>
              <a:defRPr sz="1400">
                <a:latin typeface="Arial" pitchFamily="34" charset="0"/>
                <a:cs typeface="Arial" pitchFamily="34" charset="0"/>
              </a:defRPr>
            </a:lvl1pPr>
          </a:lstStyle>
          <a:p>
            <a:endParaRPr lang="hu-HU" dirty="0" smtClean="0"/>
          </a:p>
        </p:txBody>
      </p:sp>
      <p:sp>
        <p:nvSpPr>
          <p:cNvPr id="10" name="Tartalom helye 2"/>
          <p:cNvSpPr>
            <a:spLocks noGrp="1"/>
          </p:cNvSpPr>
          <p:nvPr>
            <p:ph idx="13"/>
          </p:nvPr>
        </p:nvSpPr>
        <p:spPr>
          <a:xfrm>
            <a:off x="908566" y="1376038"/>
            <a:ext cx="2651379" cy="4802819"/>
          </a:xfrm>
          <a:prstGeom prst="rect">
            <a:avLst/>
          </a:prstGeom>
        </p:spPr>
        <p:txBody>
          <a:bodyPr/>
          <a:lstStyle>
            <a:lvl1pPr>
              <a:buFontTx/>
              <a:buNone/>
              <a:defRPr/>
            </a:lvl1pPr>
          </a:lstStyle>
          <a:p>
            <a:pPr lvl="0"/>
            <a:endParaRPr lang="hu-HU" dirty="0"/>
          </a:p>
        </p:txBody>
      </p:sp>
      <p:sp>
        <p:nvSpPr>
          <p:cNvPr id="5" name="Date Placeholder 3"/>
          <p:cNvSpPr>
            <a:spLocks noGrp="1"/>
          </p:cNvSpPr>
          <p:nvPr>
            <p:ph type="dt" sz="half" idx="15"/>
          </p:nvPr>
        </p:nvSpPr>
        <p:spPr/>
        <p:txBody>
          <a:bodyPr/>
          <a:lstStyle>
            <a:lvl1pPr>
              <a:defRPr/>
            </a:lvl1pPr>
          </a:lstStyle>
          <a:p>
            <a:pPr>
              <a:defRPr/>
            </a:pPr>
            <a:fld id="{237F225E-D530-435B-B584-7C54F6613F03}" type="datetimeFigureOut">
              <a:rPr lang="hu-HU">
                <a:solidFill>
                  <a:prstClr val="black">
                    <a:tint val="75000"/>
                  </a:prstClr>
                </a:solidFill>
              </a:rPr>
              <a:pPr>
                <a:defRPr/>
              </a:pPr>
              <a:t>2016.11.11.</a:t>
            </a:fld>
            <a:endParaRPr lang="hu-HU">
              <a:solidFill>
                <a:prstClr val="black">
                  <a:tint val="75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1933188455"/>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lső oldal 3">
    <p:spTree>
      <p:nvGrpSpPr>
        <p:cNvPr id="1" name=""/>
        <p:cNvGrpSpPr/>
        <p:nvPr/>
      </p:nvGrpSpPr>
      <p:grpSpPr>
        <a:xfrm>
          <a:off x="0" y="0"/>
          <a:ext cx="0" cy="0"/>
          <a:chOff x="0" y="0"/>
          <a:chExt cx="0" cy="0"/>
        </a:xfrm>
      </p:grpSpPr>
      <p:sp>
        <p:nvSpPr>
          <p:cNvPr id="2" name="Title 1"/>
          <p:cNvSpPr>
            <a:spLocks noGrp="1"/>
          </p:cNvSpPr>
          <p:nvPr>
            <p:ph type="title"/>
          </p:nvPr>
        </p:nvSpPr>
        <p:spPr>
          <a:xfrm>
            <a:off x="722313" y="1281107"/>
            <a:ext cx="7772400" cy="504819"/>
          </a:xfrm>
        </p:spPr>
        <p:txBody>
          <a:bodyPr anchor="t">
            <a:normAutofit/>
          </a:bodyPr>
          <a:lstStyle>
            <a:lvl1pPr algn="ctr">
              <a:defRPr sz="1800" b="0" cap="none">
                <a:latin typeface="Arial" pitchFamily="34" charset="0"/>
                <a:cs typeface="Arial" pitchFamily="34" charset="0"/>
              </a:defRPr>
            </a:lvl1pPr>
          </a:lstStyle>
          <a:p>
            <a:r>
              <a:rPr lang="en-US" smtClean="0"/>
              <a:t>Click to edit Master title style</a:t>
            </a:r>
            <a:endParaRPr lang="hu-HU" dirty="0"/>
          </a:p>
        </p:txBody>
      </p:sp>
      <p:sp>
        <p:nvSpPr>
          <p:cNvPr id="8" name="Content Placeholder 4"/>
          <p:cNvSpPr>
            <a:spLocks noGrp="1"/>
          </p:cNvSpPr>
          <p:nvPr>
            <p:ph idx="13"/>
          </p:nvPr>
        </p:nvSpPr>
        <p:spPr bwMode="auto">
          <a:xfrm>
            <a:off x="785786" y="4786322"/>
            <a:ext cx="7572428" cy="150019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Tartalom helye 2"/>
          <p:cNvSpPr>
            <a:spLocks noGrp="1"/>
          </p:cNvSpPr>
          <p:nvPr>
            <p:ph idx="14"/>
          </p:nvPr>
        </p:nvSpPr>
        <p:spPr>
          <a:xfrm>
            <a:off x="908566" y="1928803"/>
            <a:ext cx="3601290" cy="2696464"/>
          </a:xfrm>
          <a:prstGeom prst="rect">
            <a:avLst/>
          </a:prstGeom>
        </p:spPr>
        <p:txBody>
          <a:bodyPr/>
          <a:lstStyle>
            <a:lvl1pPr>
              <a:buFontTx/>
              <a:buNone/>
              <a:defRPr/>
            </a:lvl1pPr>
          </a:lstStyle>
          <a:p>
            <a:pPr lvl="0"/>
            <a:endParaRPr lang="hu-HU" dirty="0"/>
          </a:p>
        </p:txBody>
      </p:sp>
      <p:sp>
        <p:nvSpPr>
          <p:cNvPr id="12" name="Tartalom helye 2"/>
          <p:cNvSpPr>
            <a:spLocks noGrp="1"/>
          </p:cNvSpPr>
          <p:nvPr>
            <p:ph idx="15"/>
          </p:nvPr>
        </p:nvSpPr>
        <p:spPr>
          <a:xfrm>
            <a:off x="4643438" y="1928803"/>
            <a:ext cx="3601290" cy="2696464"/>
          </a:xfrm>
          <a:prstGeom prst="rect">
            <a:avLst/>
          </a:prstGeom>
        </p:spPr>
        <p:txBody>
          <a:bodyPr/>
          <a:lstStyle>
            <a:lvl1pPr>
              <a:buFontTx/>
              <a:buNone/>
              <a:defRPr/>
            </a:lvl1pPr>
          </a:lstStyle>
          <a:p>
            <a:pPr lvl="0"/>
            <a:endParaRPr lang="hu-HU" dirty="0"/>
          </a:p>
        </p:txBody>
      </p:sp>
      <p:sp>
        <p:nvSpPr>
          <p:cNvPr id="6" name="Date Placeholder 3"/>
          <p:cNvSpPr>
            <a:spLocks noGrp="1"/>
          </p:cNvSpPr>
          <p:nvPr>
            <p:ph type="dt" sz="half" idx="16"/>
          </p:nvPr>
        </p:nvSpPr>
        <p:spPr/>
        <p:txBody>
          <a:bodyPr/>
          <a:lstStyle>
            <a:lvl1pPr>
              <a:defRPr/>
            </a:lvl1pPr>
          </a:lstStyle>
          <a:p>
            <a:pPr>
              <a:defRPr/>
            </a:pPr>
            <a:fld id="{D25E6764-43A4-4CA5-95A4-F73D59263220}" type="datetimeFigureOut">
              <a:rPr lang="hu-HU">
                <a:solidFill>
                  <a:prstClr val="black">
                    <a:tint val="75000"/>
                  </a:prstClr>
                </a:solidFill>
              </a:rPr>
              <a:pPr>
                <a:defRPr/>
              </a:pPr>
              <a:t>2016.11.11.</a:t>
            </a:fld>
            <a:endParaRPr lang="hu-HU">
              <a:solidFill>
                <a:prstClr val="black">
                  <a:tint val="75000"/>
                </a:prstClr>
              </a:solidFill>
            </a:endParaRPr>
          </a:p>
        </p:txBody>
      </p:sp>
      <p:sp>
        <p:nvSpPr>
          <p:cNvPr id="7" name="Footer Placeholder 4"/>
          <p:cNvSpPr>
            <a:spLocks noGrp="1"/>
          </p:cNvSpPr>
          <p:nvPr>
            <p:ph type="ftr" sz="quarter" idx="17"/>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2835993823"/>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ate Placeholder 3"/>
          <p:cNvSpPr>
            <a:spLocks noGrp="1"/>
          </p:cNvSpPr>
          <p:nvPr>
            <p:ph type="dt" sz="half" idx="10"/>
          </p:nvPr>
        </p:nvSpPr>
        <p:spPr/>
        <p:txBody>
          <a:bodyPr/>
          <a:lstStyle>
            <a:lvl1pPr>
              <a:defRPr/>
            </a:lvl1pPr>
          </a:lstStyle>
          <a:p>
            <a:pPr>
              <a:defRPr/>
            </a:pPr>
            <a:fld id="{A6D58FE3-D0EF-4B22-A073-2F5036A5D5F1}" type="datetimeFigureOut">
              <a:rPr lang="hu-HU">
                <a:solidFill>
                  <a:prstClr val="black">
                    <a:tint val="75000"/>
                  </a:prstClr>
                </a:solidFill>
              </a:rPr>
              <a:pPr>
                <a:defRPr/>
              </a:pPr>
              <a:t>2016.11.11.</a:t>
            </a:fld>
            <a:endParaRPr lang="hu-H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3702053112"/>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idx="1"/>
          </p:nvPr>
        </p:nvSpPr>
        <p:spPr>
          <a:xfrm>
            <a:off x="457200" y="1600200"/>
            <a:ext cx="8229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ate Placeholder 3"/>
          <p:cNvSpPr>
            <a:spLocks noGrp="1"/>
          </p:cNvSpPr>
          <p:nvPr>
            <p:ph type="dt" sz="half" idx="10"/>
          </p:nvPr>
        </p:nvSpPr>
        <p:spPr/>
        <p:txBody>
          <a:bodyPr/>
          <a:lstStyle>
            <a:lvl1pPr>
              <a:defRPr/>
            </a:lvl1pPr>
          </a:lstStyle>
          <a:p>
            <a:pPr>
              <a:defRPr/>
            </a:pPr>
            <a:fld id="{7019AA5B-3941-485A-9629-FA6C963CEBAD}" type="datetimeFigureOut">
              <a:rPr lang="hu-HU">
                <a:solidFill>
                  <a:prstClr val="black">
                    <a:tint val="75000"/>
                  </a:prstClr>
                </a:solidFill>
              </a:rPr>
              <a:pPr>
                <a:defRPr/>
              </a:pPr>
              <a:t>2016.11.11.</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91790977"/>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ate Placeholder 3"/>
          <p:cNvSpPr>
            <a:spLocks noGrp="1"/>
          </p:cNvSpPr>
          <p:nvPr>
            <p:ph type="dt" sz="half" idx="10"/>
          </p:nvPr>
        </p:nvSpPr>
        <p:spPr/>
        <p:txBody>
          <a:bodyPr/>
          <a:lstStyle>
            <a:lvl1pPr>
              <a:defRPr/>
            </a:lvl1pPr>
          </a:lstStyle>
          <a:p>
            <a:pPr>
              <a:defRPr/>
            </a:pPr>
            <a:fld id="{856064D1-3499-4580-861E-7029FA555D59}" type="datetimeFigureOut">
              <a:rPr lang="hu-HU">
                <a:solidFill>
                  <a:prstClr val="black">
                    <a:tint val="75000"/>
                  </a:prstClr>
                </a:solidFill>
              </a:rPr>
              <a:pPr>
                <a:defRPr/>
              </a:pPr>
              <a:t>2016.11.11.</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3834490192"/>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1FFA27C2-9331-4728-893D-4649D10D0226}" type="datetimeFigureOut">
              <a:rPr lang="hu-HU">
                <a:solidFill>
                  <a:prstClr val="black">
                    <a:tint val="75000"/>
                  </a:prstClr>
                </a:solidFill>
              </a:rPr>
              <a:pPr>
                <a:defRPr/>
              </a:pPr>
              <a:t>2016.11.11.</a:t>
            </a:fld>
            <a:endParaRPr lang="hu-HU">
              <a:solidFill>
                <a:prstClr val="black">
                  <a:tint val="75000"/>
                </a:prstClr>
              </a:solidFill>
            </a:endParaRPr>
          </a:p>
        </p:txBody>
      </p:sp>
      <p:sp>
        <p:nvSpPr>
          <p:cNvPr id="7" name="Footer Placeholder 4"/>
          <p:cNvSpPr>
            <a:spLocks noGrp="1"/>
          </p:cNvSpPr>
          <p:nvPr>
            <p:ph type="ftr" sz="quarter" idx="16"/>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3457418271"/>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első oldal 2">
    <p:spTree>
      <p:nvGrpSpPr>
        <p:cNvPr id="1" name=""/>
        <p:cNvGrpSpPr/>
        <p:nvPr/>
      </p:nvGrpSpPr>
      <p:grpSpPr>
        <a:xfrm>
          <a:off x="0" y="0"/>
          <a:ext cx="0" cy="0"/>
          <a:chOff x="0" y="0"/>
          <a:chExt cx="0" cy="0"/>
        </a:xfrm>
      </p:grpSpPr>
      <p:sp>
        <p:nvSpPr>
          <p:cNvPr id="2" name="Title 1"/>
          <p:cNvSpPr>
            <a:spLocks noGrp="1"/>
          </p:cNvSpPr>
          <p:nvPr>
            <p:ph type="title"/>
          </p:nvPr>
        </p:nvSpPr>
        <p:spPr>
          <a:xfrm>
            <a:off x="3671910" y="1285860"/>
            <a:ext cx="3471858" cy="857256"/>
          </a:xfrm>
        </p:spPr>
        <p:txBody>
          <a:bodyPr anchor="t">
            <a:normAutofit/>
          </a:bodyPr>
          <a:lstStyle>
            <a:lvl1pPr algn="l">
              <a:defRPr sz="1800">
                <a:latin typeface="Arial" pitchFamily="34" charset="0"/>
                <a:cs typeface="Arial" pitchFamily="34" charset="0"/>
              </a:defRPr>
            </a:lvl1pPr>
          </a:lstStyle>
          <a:p>
            <a:r>
              <a:rPr lang="en-US" dirty="0" smtClean="0"/>
              <a:t>Click to edit Master title style</a:t>
            </a:r>
            <a:endParaRPr lang="hu-HU" dirty="0"/>
          </a:p>
        </p:txBody>
      </p:sp>
      <p:sp>
        <p:nvSpPr>
          <p:cNvPr id="8" name="Content Placeholder 4"/>
          <p:cNvSpPr>
            <a:spLocks noGrp="1"/>
          </p:cNvSpPr>
          <p:nvPr>
            <p:ph idx="14"/>
          </p:nvPr>
        </p:nvSpPr>
        <p:spPr bwMode="auto">
          <a:xfrm>
            <a:off x="3663561" y="2214554"/>
            <a:ext cx="4714908" cy="4000528"/>
          </a:xfrm>
          <a:noFill/>
          <a:ln>
            <a:miter lim="800000"/>
            <a:headEnd/>
            <a:tailEnd/>
          </a:ln>
        </p:spPr>
        <p:txBody>
          <a:bodyPr>
            <a:normAutofit/>
          </a:bodyPr>
          <a:lstStyle>
            <a:lvl1pPr>
              <a:buFont typeface="Arial" pitchFamily="34" charset="0"/>
              <a:buChar char="•"/>
              <a:defRPr sz="1400">
                <a:latin typeface="Arial" pitchFamily="34" charset="0"/>
                <a:cs typeface="Arial" pitchFamily="34" charset="0"/>
              </a:defRPr>
            </a:lvl1pPr>
          </a:lstStyle>
          <a:p>
            <a:endParaRPr lang="hu-HU" dirty="0" smtClean="0"/>
          </a:p>
        </p:txBody>
      </p:sp>
      <p:sp>
        <p:nvSpPr>
          <p:cNvPr id="10" name="Tartalom helye 2"/>
          <p:cNvSpPr>
            <a:spLocks noGrp="1"/>
          </p:cNvSpPr>
          <p:nvPr>
            <p:ph idx="13"/>
          </p:nvPr>
        </p:nvSpPr>
        <p:spPr>
          <a:xfrm>
            <a:off x="908566" y="1376038"/>
            <a:ext cx="2651379" cy="4802819"/>
          </a:xfrm>
          <a:prstGeom prst="rect">
            <a:avLst/>
          </a:prstGeom>
        </p:spPr>
        <p:txBody>
          <a:bodyPr/>
          <a:lstStyle>
            <a:lvl1pPr>
              <a:buFontTx/>
              <a:buNone/>
              <a:defRPr/>
            </a:lvl1pPr>
          </a:lstStyle>
          <a:p>
            <a:pPr lvl="0"/>
            <a:endParaRPr lang="hu-HU" dirty="0"/>
          </a:p>
        </p:txBody>
      </p:sp>
      <p:sp>
        <p:nvSpPr>
          <p:cNvPr id="5" name="Date Placeholder 3"/>
          <p:cNvSpPr>
            <a:spLocks noGrp="1"/>
          </p:cNvSpPr>
          <p:nvPr>
            <p:ph type="dt" sz="half" idx="15"/>
          </p:nvPr>
        </p:nvSpPr>
        <p:spPr/>
        <p:txBody>
          <a:bodyPr/>
          <a:lstStyle>
            <a:lvl1pPr>
              <a:defRPr/>
            </a:lvl1pPr>
          </a:lstStyle>
          <a:p>
            <a:pPr>
              <a:defRPr/>
            </a:pPr>
            <a:fld id="{0BD9388F-5419-4734-8600-CC1FB97F3F8A}" type="datetimeFigureOut">
              <a:rPr lang="hu-HU">
                <a:solidFill>
                  <a:prstClr val="black">
                    <a:tint val="75000"/>
                  </a:prstClr>
                </a:solidFill>
              </a:rPr>
              <a:pPr>
                <a:defRPr/>
              </a:pPr>
              <a:t>2016.11.11.</a:t>
            </a:fld>
            <a:endParaRPr lang="hu-HU">
              <a:solidFill>
                <a:prstClr val="black">
                  <a:tint val="75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val="390319432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ső oldal 3">
    <p:spTree>
      <p:nvGrpSpPr>
        <p:cNvPr id="1" name=""/>
        <p:cNvGrpSpPr/>
        <p:nvPr/>
      </p:nvGrpSpPr>
      <p:grpSpPr>
        <a:xfrm>
          <a:off x="0" y="0"/>
          <a:ext cx="0" cy="0"/>
          <a:chOff x="0" y="0"/>
          <a:chExt cx="0" cy="0"/>
        </a:xfrm>
      </p:grpSpPr>
      <p:sp>
        <p:nvSpPr>
          <p:cNvPr id="2" name="Title 1"/>
          <p:cNvSpPr>
            <a:spLocks noGrp="1"/>
          </p:cNvSpPr>
          <p:nvPr>
            <p:ph type="title"/>
          </p:nvPr>
        </p:nvSpPr>
        <p:spPr>
          <a:xfrm>
            <a:off x="722313" y="1281107"/>
            <a:ext cx="7772400" cy="504819"/>
          </a:xfrm>
        </p:spPr>
        <p:txBody>
          <a:bodyPr anchor="t">
            <a:normAutofit/>
          </a:bodyPr>
          <a:lstStyle>
            <a:lvl1pPr algn="ctr">
              <a:defRPr sz="1800" b="0" cap="none">
                <a:latin typeface="Arial" pitchFamily="34" charset="0"/>
                <a:cs typeface="Arial" pitchFamily="34" charset="0"/>
              </a:defRPr>
            </a:lvl1pPr>
          </a:lstStyle>
          <a:p>
            <a:r>
              <a:rPr lang="en-US" smtClean="0"/>
              <a:t>Click to edit Master title style</a:t>
            </a:r>
            <a:endParaRPr lang="hu-HU" dirty="0"/>
          </a:p>
        </p:txBody>
      </p:sp>
      <p:sp>
        <p:nvSpPr>
          <p:cNvPr id="8" name="Content Placeholder 4"/>
          <p:cNvSpPr>
            <a:spLocks noGrp="1"/>
          </p:cNvSpPr>
          <p:nvPr>
            <p:ph idx="13"/>
          </p:nvPr>
        </p:nvSpPr>
        <p:spPr bwMode="auto">
          <a:xfrm>
            <a:off x="785786" y="4786322"/>
            <a:ext cx="7572428" cy="150019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Tartalom helye 2"/>
          <p:cNvSpPr>
            <a:spLocks noGrp="1"/>
          </p:cNvSpPr>
          <p:nvPr>
            <p:ph idx="14"/>
          </p:nvPr>
        </p:nvSpPr>
        <p:spPr>
          <a:xfrm>
            <a:off x="908566" y="1928803"/>
            <a:ext cx="3601290" cy="2696464"/>
          </a:xfrm>
          <a:prstGeom prst="rect">
            <a:avLst/>
          </a:prstGeom>
        </p:spPr>
        <p:txBody>
          <a:bodyPr/>
          <a:lstStyle>
            <a:lvl1pPr>
              <a:buFontTx/>
              <a:buNone/>
              <a:defRPr/>
            </a:lvl1pPr>
          </a:lstStyle>
          <a:p>
            <a:pPr lvl="0"/>
            <a:endParaRPr lang="hu-HU" dirty="0"/>
          </a:p>
        </p:txBody>
      </p:sp>
      <p:sp>
        <p:nvSpPr>
          <p:cNvPr id="12" name="Tartalom helye 2"/>
          <p:cNvSpPr>
            <a:spLocks noGrp="1"/>
          </p:cNvSpPr>
          <p:nvPr>
            <p:ph idx="15"/>
          </p:nvPr>
        </p:nvSpPr>
        <p:spPr>
          <a:xfrm>
            <a:off x="4643438" y="1928803"/>
            <a:ext cx="3601290" cy="2696464"/>
          </a:xfrm>
          <a:prstGeom prst="rect">
            <a:avLst/>
          </a:prstGeom>
        </p:spPr>
        <p:txBody>
          <a:bodyPr/>
          <a:lstStyle>
            <a:lvl1pPr>
              <a:buFontTx/>
              <a:buNone/>
              <a:defRPr/>
            </a:lvl1pPr>
          </a:lstStyle>
          <a:p>
            <a:pPr lvl="0"/>
            <a:endParaRPr lang="hu-HU" dirty="0"/>
          </a:p>
        </p:txBody>
      </p:sp>
      <p:sp>
        <p:nvSpPr>
          <p:cNvPr id="6" name="Date Placeholder 3"/>
          <p:cNvSpPr>
            <a:spLocks noGrp="1"/>
          </p:cNvSpPr>
          <p:nvPr>
            <p:ph type="dt" sz="half" idx="16"/>
          </p:nvPr>
        </p:nvSpPr>
        <p:spPr/>
        <p:txBody>
          <a:bodyPr/>
          <a:lstStyle>
            <a:lvl1pPr>
              <a:defRPr/>
            </a:lvl1pPr>
          </a:lstStyle>
          <a:p>
            <a:pPr>
              <a:defRPr/>
            </a:pPr>
            <a:fld id="{D25E6764-43A4-4CA5-95A4-F73D59263220}" type="datetimeFigureOut">
              <a:rPr lang="hu-HU"/>
              <a:pPr>
                <a:defRPr/>
              </a:pPr>
              <a:t>2016.11.11.</a:t>
            </a:fld>
            <a:endParaRPr lang="hu-HU"/>
          </a:p>
        </p:txBody>
      </p:sp>
      <p:sp>
        <p:nvSpPr>
          <p:cNvPr id="7" name="Footer Placeholder 4"/>
          <p:cNvSpPr>
            <a:spLocks noGrp="1"/>
          </p:cNvSpPr>
          <p:nvPr>
            <p:ph type="ftr" sz="quarter" idx="17"/>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ate Placeholder 3"/>
          <p:cNvSpPr>
            <a:spLocks noGrp="1"/>
          </p:cNvSpPr>
          <p:nvPr>
            <p:ph type="dt" sz="half" idx="10"/>
          </p:nvPr>
        </p:nvSpPr>
        <p:spPr/>
        <p:txBody>
          <a:bodyPr/>
          <a:lstStyle>
            <a:lvl1pPr>
              <a:defRPr/>
            </a:lvl1pPr>
          </a:lstStyle>
          <a:p>
            <a:pPr>
              <a:defRPr/>
            </a:pPr>
            <a:fld id="{A6D58FE3-D0EF-4B22-A073-2F5036A5D5F1}" type="datetimeFigureOut">
              <a:rPr lang="hu-HU"/>
              <a:pPr>
                <a:defRPr/>
              </a:pPr>
              <a:t>2016.11.11.</a:t>
            </a:fld>
            <a:endParaRPr lang="hu-HU"/>
          </a:p>
        </p:txBody>
      </p:sp>
      <p:sp>
        <p:nvSpPr>
          <p:cNvPr id="6"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idx="1"/>
          </p:nvPr>
        </p:nvSpPr>
        <p:spPr>
          <a:xfrm>
            <a:off x="457200" y="1600200"/>
            <a:ext cx="8229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ate Placeholder 3"/>
          <p:cNvSpPr>
            <a:spLocks noGrp="1"/>
          </p:cNvSpPr>
          <p:nvPr>
            <p:ph type="dt" sz="half" idx="10"/>
          </p:nvPr>
        </p:nvSpPr>
        <p:spPr/>
        <p:txBody>
          <a:bodyPr/>
          <a:lstStyle>
            <a:lvl1pPr>
              <a:defRPr/>
            </a:lvl1pPr>
          </a:lstStyle>
          <a:p>
            <a:pPr>
              <a:defRPr/>
            </a:pPr>
            <a:fld id="{7019AA5B-3941-485A-9629-FA6C963CEBAD}" type="datetimeFigureOut">
              <a:rPr lang="hu-HU"/>
              <a:pPr>
                <a:defRPr/>
              </a:pPr>
              <a:t>2016.11.11.</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ate Placeholder 3"/>
          <p:cNvSpPr>
            <a:spLocks noGrp="1"/>
          </p:cNvSpPr>
          <p:nvPr>
            <p:ph type="dt" sz="half" idx="10"/>
          </p:nvPr>
        </p:nvSpPr>
        <p:spPr/>
        <p:txBody>
          <a:bodyPr/>
          <a:lstStyle>
            <a:lvl1pPr>
              <a:defRPr/>
            </a:lvl1pPr>
          </a:lstStyle>
          <a:p>
            <a:pPr>
              <a:defRPr/>
            </a:pPr>
            <a:fld id="{856064D1-3499-4580-861E-7029FA555D59}" type="datetimeFigureOut">
              <a:rPr lang="hu-HU"/>
              <a:pPr>
                <a:defRPr/>
              </a:pPr>
              <a:t>2016.11.11.</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ímlap">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759"/>
            <a:ext cx="7772400" cy="1470025"/>
          </a:xfrm>
        </p:spPr>
        <p:txBody>
          <a:bodyPr>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4786322"/>
            <a:ext cx="6400800" cy="1357298"/>
          </a:xfrm>
        </p:spPr>
        <p:txBody>
          <a:bodyPr>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smtClean="0"/>
          </a:p>
        </p:txBody>
      </p:sp>
      <p:sp>
        <p:nvSpPr>
          <p:cNvPr id="4" name="Date Placeholder 3"/>
          <p:cNvSpPr>
            <a:spLocks noGrp="1"/>
          </p:cNvSpPr>
          <p:nvPr>
            <p:ph type="dt" sz="half" idx="10"/>
          </p:nvPr>
        </p:nvSpPr>
        <p:spPr/>
        <p:txBody>
          <a:bodyPr/>
          <a:lstStyle>
            <a:lvl1pPr>
              <a:defRPr/>
            </a:lvl1pPr>
          </a:lstStyle>
          <a:p>
            <a:pPr>
              <a:defRPr/>
            </a:pPr>
            <a:fld id="{D0F64854-20A1-4DDD-89C7-A64F74D44A37}" type="datetimeFigureOut">
              <a:rPr lang="hu-HU"/>
              <a:pPr>
                <a:defRPr/>
              </a:pPr>
              <a:t>2016.11.11.</a:t>
            </a:fld>
            <a:endParaRPr lang="hu-HU"/>
          </a:p>
        </p:txBody>
      </p:sp>
      <p:sp>
        <p:nvSpPr>
          <p:cNvPr id="5" name="Footer Placeholder 4"/>
          <p:cNvSpPr>
            <a:spLocks noGrp="1"/>
          </p:cNvSpPr>
          <p:nvPr>
            <p:ph type="ftr" sz="quarter" idx="11"/>
          </p:nvPr>
        </p:nvSpPr>
        <p:spPr/>
        <p:txBody>
          <a:bodyPr/>
          <a:lstStyle>
            <a:lvl1pPr>
              <a:defRPr/>
            </a:lvl1pPr>
          </a:lstStyle>
          <a:p>
            <a:pPr>
              <a:defRPr/>
            </a:pPr>
            <a:endParaRPr lang="hu-HU"/>
          </a:p>
        </p:txBody>
      </p:sp>
      <p:sp>
        <p:nvSpPr>
          <p:cNvPr id="6" name="Slide Number Placeholder 5"/>
          <p:cNvSpPr>
            <a:spLocks noGrp="1"/>
          </p:cNvSpPr>
          <p:nvPr>
            <p:ph type="sldNum" sz="quarter" idx="12"/>
          </p:nvPr>
        </p:nvSpPr>
        <p:spPr>
          <a:xfrm>
            <a:off x="6740525" y="6089650"/>
            <a:ext cx="2133600" cy="365125"/>
          </a:xfrm>
        </p:spPr>
        <p:txBody>
          <a:bodyPr/>
          <a:lstStyle>
            <a:lvl1pPr>
              <a:defRPr sz="1000">
                <a:solidFill>
                  <a:srgbClr val="A69765"/>
                </a:solidFill>
                <a:latin typeface="Times New Roman" pitchFamily="18" charset="0"/>
                <a:cs typeface="Times New Roman" pitchFamily="18" charset="0"/>
              </a:defRPr>
            </a:lvl1pPr>
          </a:lstStyle>
          <a:p>
            <a:pPr>
              <a:defRPr/>
            </a:pPr>
            <a:fld id="{EFF41B2D-D0C6-4564-AB61-C0864D9A0300}" type="slidenum">
              <a:rPr lang="hu-HU"/>
              <a:pPr>
                <a:defRPr/>
              </a:pPr>
              <a:t>‹#›</a:t>
            </a:fld>
            <a:endParaRPr lang="hu-HU" dirty="0"/>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églalap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Téglalap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Téglalap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Cím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hu-HU" smtClean="0"/>
              <a:t>Mintacím szerkesztése</a:t>
            </a:r>
            <a:endParaRPr lang="en-US"/>
          </a:p>
        </p:txBody>
      </p:sp>
      <p:sp>
        <p:nvSpPr>
          <p:cNvPr id="9" name="Alcím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10" name="Dátum helye 27"/>
          <p:cNvSpPr>
            <a:spLocks noGrp="1"/>
          </p:cNvSpPr>
          <p:nvPr>
            <p:ph type="dt" sz="half" idx="10"/>
          </p:nvPr>
        </p:nvSpPr>
        <p:spPr>
          <a:xfrm>
            <a:off x="6400800" y="6354763"/>
            <a:ext cx="2286000" cy="366712"/>
          </a:xfrm>
        </p:spPr>
        <p:txBody>
          <a:bodyPr/>
          <a:lstStyle>
            <a:lvl1pPr>
              <a:defRPr sz="1400"/>
            </a:lvl1pPr>
          </a:lstStyle>
          <a:p>
            <a:pPr>
              <a:defRPr/>
            </a:pPr>
            <a:fld id="{827EE544-853E-4D3D-BF75-6B46F12F11D9}" type="datetimeFigureOut">
              <a:rPr lang="hu-HU"/>
              <a:pPr>
                <a:defRPr/>
              </a:pPr>
              <a:t>2016.11.11.</a:t>
            </a:fld>
            <a:endParaRPr lang="hu-HU"/>
          </a:p>
        </p:txBody>
      </p:sp>
      <p:sp>
        <p:nvSpPr>
          <p:cNvPr id="11" name="Élőláb helye 16"/>
          <p:cNvSpPr>
            <a:spLocks noGrp="1"/>
          </p:cNvSpPr>
          <p:nvPr>
            <p:ph type="ftr" sz="quarter" idx="11"/>
          </p:nvPr>
        </p:nvSpPr>
        <p:spPr>
          <a:xfrm>
            <a:off x="2898775" y="6354763"/>
            <a:ext cx="3475038" cy="366712"/>
          </a:xfrm>
        </p:spPr>
        <p:txBody>
          <a:bodyPr/>
          <a:lstStyle>
            <a:lvl1pPr>
              <a:defRPr/>
            </a:lvl1pPr>
          </a:lstStyle>
          <a:p>
            <a:pPr>
              <a:defRPr/>
            </a:pPr>
            <a:endParaRPr lang="hu-HU"/>
          </a:p>
        </p:txBody>
      </p:sp>
      <p:sp>
        <p:nvSpPr>
          <p:cNvPr id="12" name="Dia számának helye 28"/>
          <p:cNvSpPr>
            <a:spLocks noGrp="1"/>
          </p:cNvSpPr>
          <p:nvPr>
            <p:ph type="sldNum" sz="quarter" idx="12"/>
          </p:nvPr>
        </p:nvSpPr>
        <p:spPr>
          <a:xfrm>
            <a:off x="1216025" y="6354763"/>
            <a:ext cx="1219200" cy="366712"/>
          </a:xfrm>
        </p:spPr>
        <p:txBody>
          <a:bodyPr/>
          <a:lstStyle>
            <a:lvl1pPr>
              <a:defRPr/>
            </a:lvl1pPr>
          </a:lstStyle>
          <a:p>
            <a:pPr>
              <a:defRPr/>
            </a:pPr>
            <a:fld id="{AFA6C235-850C-495B-8DB3-9B4D20E3F8D9}" type="slidenum">
              <a:rPr lang="hu-HU"/>
              <a:pPr>
                <a:defRPr/>
              </a:pPr>
              <a:t>‹#›</a:t>
            </a:fld>
            <a:endParaRPr lang="hu-HU"/>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8" name="Tartalom helye 7"/>
          <p:cNvSpPr>
            <a:spLocks noGrp="1"/>
          </p:cNvSpPr>
          <p:nvPr>
            <p:ph sz="quarter" idx="1"/>
          </p:nvPr>
        </p:nvSpPr>
        <p:spPr>
          <a:xfrm>
            <a:off x="457200" y="1219200"/>
            <a:ext cx="8229600" cy="49377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79D2675E-C381-4101-9569-AD9BCC7C6BA0}" type="datetimeFigureOut">
              <a:rPr lang="hu-HU"/>
              <a:pPr>
                <a:defRPr/>
              </a:pPr>
              <a:t>2016.11.11.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E47306E3-43A2-4665-BAA4-8590A9B1E97A}" type="slidenum">
              <a:rPr lang="hu-HU"/>
              <a:pPr>
                <a:defRPr/>
              </a:pPr>
              <a:t>‹#›</a:t>
            </a:fld>
            <a:endParaRPr lang="hu-HU" dirty="0"/>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D:\Work\AktProblémák\PPT_NSZFH\Alap háttér.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741" y="0"/>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69294E-8B76-413B-935E-23D358424A3B}" type="datetimeFigureOut">
              <a:rPr lang="hu-HU"/>
              <a:pPr>
                <a:defRPr/>
              </a:pPr>
              <a:t>2016.11.11.</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7" name="Slide Number Placeholder 5"/>
          <p:cNvSpPr txBox="1">
            <a:spLocks/>
          </p:cNvSpPr>
          <p:nvPr/>
        </p:nvSpPr>
        <p:spPr>
          <a:xfrm>
            <a:off x="6740525" y="6421438"/>
            <a:ext cx="2133600" cy="365125"/>
          </a:xfrm>
          <a:prstGeom prst="rect">
            <a:avLst/>
          </a:prstGeom>
        </p:spPr>
        <p:txBody>
          <a:bodyPr/>
          <a:lstStyle>
            <a:lvl1pPr>
              <a:defRPr sz="1000">
                <a:solidFill>
                  <a:srgbClr val="A69765"/>
                </a:solidFill>
                <a:latin typeface="Times New Roman" pitchFamily="18" charset="0"/>
                <a:cs typeface="Times New Roman" pitchFamily="18" charset="0"/>
              </a:defRPr>
            </a:lvl1pPr>
          </a:lstStyle>
          <a:p>
            <a:pPr algn="r" fontAlgn="auto">
              <a:spcBef>
                <a:spcPts val="0"/>
              </a:spcBef>
              <a:spcAft>
                <a:spcPts val="0"/>
              </a:spcAft>
              <a:defRPr/>
            </a:pPr>
            <a:fld id="{B8A88375-E23F-483B-8FB2-CBD65E516D83}" type="slidenum">
              <a:rPr lang="hu-HU" smtClean="0"/>
              <a:pPr algn="r" fontAlgn="auto">
                <a:spcBef>
                  <a:spcPts val="0"/>
                </a:spcBef>
                <a:spcAft>
                  <a:spcPts val="0"/>
                </a:spcAft>
                <a:defRPr/>
              </a:pPr>
              <a:t>‹#›</a:t>
            </a:fld>
            <a:endParaRPr lang="hu-HU" dirty="0" smtClean="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Lst>
  <p:transition spd="med">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D:\Work\AktProblémák\PPT_NSZFH\nagy.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124"/>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325EBA1-6895-4819-8330-D9F1263924FB}" type="datetimeFigureOut">
              <a:rPr lang="hu-HU"/>
              <a:pPr>
                <a:defRPr/>
              </a:pPr>
              <a:t>2016.11.11.</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u-HU"/>
          </a:p>
        </p:txBody>
      </p:sp>
      <p:sp>
        <p:nvSpPr>
          <p:cNvPr id="6" name="Slide Number Placeholder 5"/>
          <p:cNvSpPr>
            <a:spLocks noGrp="1"/>
          </p:cNvSpPr>
          <p:nvPr>
            <p:ph type="sldNum" sz="quarter" idx="4"/>
          </p:nvPr>
        </p:nvSpPr>
        <p:spPr>
          <a:xfrm>
            <a:off x="6724650" y="61436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C491AA-CDCB-4ABE-A0BE-028416FF2B7A}" type="slidenum">
              <a:rPr lang="hu-HU"/>
              <a:pPr>
                <a:defRPr/>
              </a:pPr>
              <a:t>‹#›</a:t>
            </a:fld>
            <a:endParaRPr lang="hu-HU" dirty="0"/>
          </a:p>
        </p:txBody>
      </p:sp>
    </p:spTree>
  </p:cSld>
  <p:clrMap bg1="lt1" tx1="dk1" bg2="lt2" tx2="dk2" accent1="accent1" accent2="accent2" accent3="accent3" accent4="accent4" accent5="accent5" accent6="accent6" hlink="hlink" folHlink="folHlink"/>
  <p:sldLayoutIdLst>
    <p:sldLayoutId id="2147483822" r:id="rId1"/>
  </p:sldLayoutIdLst>
  <p:transition spd="med">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Work\AktProblémák\PPT_NSZFH\Alap háttér.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6512" y="55959"/>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3074" name="Cím helye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u-HU" smtClean="0"/>
              <a:t>Mintacím szerkesztése</a:t>
            </a:r>
            <a:endParaRPr lang="en-US" smtClean="0"/>
          </a:p>
        </p:txBody>
      </p:sp>
      <p:sp>
        <p:nvSpPr>
          <p:cNvPr id="3075" name="Szöveg helye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rgbClr val="464653"/>
                </a:solidFill>
                <a:latin typeface="Arial" charset="0"/>
                <a:cs typeface="Arial" charset="0"/>
              </a:defRPr>
            </a:lvl1pPr>
          </a:lstStyle>
          <a:p>
            <a:pPr>
              <a:defRPr/>
            </a:pPr>
            <a:fld id="{ED2018AD-15E2-4E20-88B1-7417AB0C1FB6}" type="datetimeFigureOut">
              <a:rPr lang="hu-HU"/>
              <a:pPr>
                <a:defRPr/>
              </a:pPr>
              <a:t>2016.11.11.</a:t>
            </a:fld>
            <a:endParaRPr lang="hu-HU"/>
          </a:p>
        </p:txBody>
      </p:sp>
      <p:sp>
        <p:nvSpPr>
          <p:cNvPr id="3" name="Élőláb hely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rgbClr val="464653"/>
                </a:solidFill>
                <a:latin typeface="Arial" charset="0"/>
                <a:cs typeface="Arial" charset="0"/>
              </a:defRPr>
            </a:lvl1pPr>
          </a:lstStyle>
          <a:p>
            <a:pPr>
              <a:defRPr/>
            </a:pPr>
            <a:endParaRPr lang="hu-HU"/>
          </a:p>
        </p:txBody>
      </p:sp>
      <p:sp>
        <p:nvSpPr>
          <p:cNvPr id="23" name="Dia számának helye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rgbClr val="464653"/>
                </a:solidFill>
                <a:latin typeface="Arial" charset="0"/>
                <a:cs typeface="Arial" charset="0"/>
              </a:defRPr>
            </a:lvl1pPr>
          </a:lstStyle>
          <a:p>
            <a:pPr>
              <a:defRPr/>
            </a:pPr>
            <a:fld id="{73274188-7E96-4989-8CDD-A6B79EDE21C3}" type="slidenum">
              <a:rPr lang="hu-HU"/>
              <a:pPr>
                <a:defRPr/>
              </a:pPr>
              <a:t>‹#›</a:t>
            </a:fld>
            <a:endParaRPr lang="hu-HU" dirty="0"/>
          </a:p>
        </p:txBody>
      </p:sp>
      <p:sp>
        <p:nvSpPr>
          <p:cNvPr id="3079" name="Egyenes összekötő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3080" name="Egyenes összekötő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a:defRPr/>
            </a:pPr>
            <a:endParaRPr lang="hu-HU">
              <a:latin typeface="Arial" charset="0"/>
              <a:cs typeface="Arial" charset="0"/>
            </a:endParaRPr>
          </a:p>
        </p:txBody>
      </p:sp>
      <p:sp>
        <p:nvSpPr>
          <p:cNvPr id="10" name="Háromszög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Slide Number Placeholder 5"/>
          <p:cNvSpPr txBox="1">
            <a:spLocks/>
          </p:cNvSpPr>
          <p:nvPr/>
        </p:nvSpPr>
        <p:spPr>
          <a:xfrm>
            <a:off x="6740525" y="6421438"/>
            <a:ext cx="2133600" cy="365125"/>
          </a:xfrm>
          <a:prstGeom prst="rect">
            <a:avLst/>
          </a:prstGeom>
        </p:spPr>
        <p:txBody>
          <a:bodyPr/>
          <a:lstStyle>
            <a:lvl1pPr>
              <a:defRPr sz="1000">
                <a:solidFill>
                  <a:srgbClr val="A69765"/>
                </a:solidFill>
                <a:latin typeface="Times New Roman" pitchFamily="18" charset="0"/>
                <a:cs typeface="Times New Roman" pitchFamily="18" charset="0"/>
              </a:defRPr>
            </a:lvl1pPr>
          </a:lstStyle>
          <a:p>
            <a:pPr algn="r" fontAlgn="auto">
              <a:spcBef>
                <a:spcPts val="0"/>
              </a:spcBef>
              <a:spcAft>
                <a:spcPts val="0"/>
              </a:spcAft>
              <a:defRPr/>
            </a:pPr>
            <a:fld id="{26D81C9D-40A0-4528-ABF7-60A04E3D7ABA}" type="slidenum">
              <a:rPr lang="hu-HU" smtClean="0"/>
              <a:pPr algn="r" fontAlgn="auto">
                <a:spcBef>
                  <a:spcPts val="0"/>
                </a:spcBef>
                <a:spcAft>
                  <a:spcPts val="0"/>
                </a:spcAft>
                <a:defRPr/>
              </a:pPr>
              <a:t>‹#›</a:t>
            </a:fld>
            <a:endParaRPr lang="hu-HU" dirty="0" smtClean="0"/>
          </a:p>
        </p:txBody>
      </p:sp>
    </p:spTree>
  </p:cSld>
  <p:clrMap bg1="lt1" tx1="dk1" bg2="lt2" tx2="dk2" accent1="accent1" accent2="accent2" accent3="accent3" accent4="accent4" accent5="accent5" accent6="accent6" hlink="hlink" folHlink="folHlink"/>
  <p:sldLayoutIdLst>
    <p:sldLayoutId id="2147483823" r:id="rId1"/>
    <p:sldLayoutId id="2147483818" r:id="rId2"/>
    <p:sldLayoutId id="2147483824" r:id="rId3"/>
    <p:sldLayoutId id="2147483819" r:id="rId4"/>
    <p:sldLayoutId id="2147483820" r:id="rId5"/>
    <p:sldLayoutId id="2147483825" r:id="rId6"/>
    <p:sldLayoutId id="2147483826" r:id="rId7"/>
    <p:sldLayoutId id="2147483827" r:id="rId8"/>
    <p:sldLayoutId id="2147483828" r:id="rId9"/>
    <p:sldLayoutId id="2147483821" r:id="rId10"/>
    <p:sldLayoutId id="2147483829" r:id="rId11"/>
    <p:sldLayoutId id="2147483830" r:id="rId12"/>
  </p:sldLayoutIdLst>
  <p:transition spd="med">
    <p:wipe dir="d"/>
  </p:transition>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D:\Work\AktProblémák\PPT_NSZFH\Alap háttér.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741" y="0"/>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69294E-8B76-413B-935E-23D358424A3B}" type="datetimeFigureOut">
              <a:rPr lang="hu-HU">
                <a:solidFill>
                  <a:prstClr val="black">
                    <a:tint val="75000"/>
                  </a:prstClr>
                </a:solidFill>
              </a:rPr>
              <a:pPr>
                <a:defRPr/>
              </a:pPr>
              <a:t>2016.11.11.</a:t>
            </a:fld>
            <a:endParaRPr lang="hu-H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solidFill>
                <a:prstClr val="black">
                  <a:tint val="75000"/>
                </a:prstClr>
              </a:solidFill>
            </a:endParaRPr>
          </a:p>
        </p:txBody>
      </p:sp>
      <p:sp>
        <p:nvSpPr>
          <p:cNvPr id="7" name="Slide Number Placeholder 5"/>
          <p:cNvSpPr txBox="1">
            <a:spLocks/>
          </p:cNvSpPr>
          <p:nvPr/>
        </p:nvSpPr>
        <p:spPr>
          <a:xfrm>
            <a:off x="6740525" y="6421438"/>
            <a:ext cx="2133600" cy="365125"/>
          </a:xfrm>
          <a:prstGeom prst="rect">
            <a:avLst/>
          </a:prstGeom>
        </p:spPr>
        <p:txBody>
          <a:bodyPr/>
          <a:lstStyle>
            <a:lvl1pPr>
              <a:defRPr sz="1000">
                <a:solidFill>
                  <a:srgbClr val="A69765"/>
                </a:solidFill>
                <a:latin typeface="Times New Roman" pitchFamily="18" charset="0"/>
                <a:cs typeface="Times New Roman" pitchFamily="18" charset="0"/>
              </a:defRPr>
            </a:lvl1pPr>
          </a:lstStyle>
          <a:p>
            <a:pPr algn="r" fontAlgn="auto">
              <a:spcBef>
                <a:spcPts val="0"/>
              </a:spcBef>
              <a:spcAft>
                <a:spcPts val="0"/>
              </a:spcAft>
              <a:defRPr/>
            </a:pPr>
            <a:fld id="{B8A88375-E23F-483B-8FB2-CBD65E516D83}" type="slidenum">
              <a:rPr lang="hu-HU" smtClean="0"/>
              <a:pPr algn="r" fontAlgn="auto">
                <a:spcBef>
                  <a:spcPts val="0"/>
                </a:spcBef>
                <a:spcAft>
                  <a:spcPts val="0"/>
                </a:spcAft>
                <a:defRPr/>
              </a:pPr>
              <a:t>‹#›</a:t>
            </a:fld>
            <a:endParaRPr lang="hu-HU" dirty="0" smtClean="0"/>
          </a:p>
        </p:txBody>
      </p:sp>
    </p:spTree>
    <p:extLst>
      <p:ext uri="{BB962C8B-B14F-4D97-AF65-F5344CB8AC3E}">
        <p14:creationId xmlns:p14="http://schemas.microsoft.com/office/powerpoint/2010/main" val="16555823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Lst>
  <p:transition spd="med">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28662" y="3214686"/>
            <a:ext cx="7599314" cy="1357322"/>
          </a:xfrm>
        </p:spPr>
        <p:txBody>
          <a:bodyPr>
            <a:normAutofit fontScale="90000"/>
          </a:bodyPr>
          <a:lstStyle/>
          <a:p>
            <a:r>
              <a:rPr lang="hu-HU" sz="3600" b="1" dirty="0" smtClean="0">
                <a:solidFill>
                  <a:srgbClr val="A29061"/>
                </a:solidFill>
                <a:latin typeface="+mj-lt"/>
              </a:rPr>
              <a:t>Aktualitások a magyar szakképzés és felnőttképzés rendszerében</a:t>
            </a:r>
            <a:br>
              <a:rPr lang="hu-HU" sz="3600" b="1" dirty="0" smtClean="0">
                <a:solidFill>
                  <a:srgbClr val="A29061"/>
                </a:solidFill>
                <a:latin typeface="+mj-lt"/>
              </a:rPr>
            </a:br>
            <a:endParaRPr lang="hu-HU" sz="3600" b="1" dirty="0" smtClean="0">
              <a:solidFill>
                <a:srgbClr val="A29061"/>
              </a:solidFill>
              <a:latin typeface="+mj-lt"/>
            </a:endParaRPr>
          </a:p>
        </p:txBody>
      </p:sp>
      <p:sp>
        <p:nvSpPr>
          <p:cNvPr id="14339" name="Subtitle 2"/>
          <p:cNvSpPr>
            <a:spLocks noGrp="1"/>
          </p:cNvSpPr>
          <p:nvPr>
            <p:ph type="subTitle" idx="1"/>
          </p:nvPr>
        </p:nvSpPr>
        <p:spPr>
          <a:xfrm>
            <a:off x="3071802" y="4643446"/>
            <a:ext cx="4956235" cy="1140064"/>
          </a:xfrm>
        </p:spPr>
        <p:txBody>
          <a:bodyPr>
            <a:normAutofit lnSpcReduction="10000"/>
          </a:bodyPr>
          <a:lstStyle/>
          <a:p>
            <a:pPr eaLnBrk="1" hangingPunct="1">
              <a:lnSpc>
                <a:spcPct val="90000"/>
              </a:lnSpc>
            </a:pPr>
            <a:r>
              <a:rPr lang="hu-HU" sz="1800" i="1" dirty="0" smtClean="0">
                <a:latin typeface="Times New Roman" pitchFamily="18" charset="0"/>
                <a:cs typeface="Times New Roman" pitchFamily="18" charset="0"/>
              </a:rPr>
              <a:t>2016. november 11.</a:t>
            </a:r>
          </a:p>
          <a:p>
            <a:pPr eaLnBrk="1" hangingPunct="1">
              <a:lnSpc>
                <a:spcPct val="90000"/>
              </a:lnSpc>
            </a:pPr>
            <a:r>
              <a:rPr lang="hu-HU" sz="1800" i="1" dirty="0" smtClean="0">
                <a:latin typeface="Times New Roman" pitchFamily="18" charset="0"/>
                <a:cs typeface="Times New Roman" pitchFamily="18" charset="0"/>
              </a:rPr>
              <a:t>Nagy Norbert </a:t>
            </a:r>
          </a:p>
          <a:p>
            <a:pPr eaLnBrk="1" hangingPunct="1">
              <a:lnSpc>
                <a:spcPct val="90000"/>
              </a:lnSpc>
            </a:pPr>
            <a:r>
              <a:rPr lang="hu-HU" sz="1800" i="1" dirty="0" smtClean="0">
                <a:latin typeface="Times New Roman" pitchFamily="18" charset="0"/>
                <a:cs typeface="Times New Roman" pitchFamily="18" charset="0"/>
              </a:rPr>
              <a:t>szakmai főigazgató-helyettes</a:t>
            </a:r>
          </a:p>
          <a:p>
            <a:pPr eaLnBrk="1" hangingPunct="1">
              <a:lnSpc>
                <a:spcPct val="90000"/>
              </a:lnSpc>
            </a:pPr>
            <a:r>
              <a:rPr lang="hu-HU" sz="1800" i="1" dirty="0" smtClean="0">
                <a:latin typeface="Times New Roman" pitchFamily="18" charset="0"/>
                <a:cs typeface="Times New Roman" pitchFamily="18" charset="0"/>
              </a:rPr>
              <a:t>HMSZC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10" y="1428736"/>
            <a:ext cx="7815290" cy="714380"/>
          </a:xfrm>
        </p:spPr>
        <p:txBody>
          <a:bodyPr>
            <a:noAutofit/>
          </a:bodyPr>
          <a:lstStyle/>
          <a:p>
            <a:r>
              <a:rPr lang="hu-HU" sz="2700" b="1" dirty="0" smtClean="0">
                <a:solidFill>
                  <a:srgbClr val="A29061"/>
                </a:solidFill>
              </a:rPr>
              <a:t>Népszerű szakképesítések a felnőttoktatásban </a:t>
            </a:r>
            <a:endParaRPr lang="hu-HU" sz="2700" dirty="0"/>
          </a:p>
        </p:txBody>
      </p:sp>
      <p:sp>
        <p:nvSpPr>
          <p:cNvPr id="3" name="Alcím 2"/>
          <p:cNvSpPr>
            <a:spLocks noGrp="1"/>
          </p:cNvSpPr>
          <p:nvPr>
            <p:ph type="subTitle" idx="1"/>
          </p:nvPr>
        </p:nvSpPr>
        <p:spPr>
          <a:xfrm>
            <a:off x="714348" y="2357430"/>
            <a:ext cx="7458052" cy="4000528"/>
          </a:xfrm>
        </p:spPr>
        <p:txBody>
          <a:bodyPr>
            <a:normAutofit fontScale="92500" lnSpcReduction="20000"/>
          </a:bodyPr>
          <a:lstStyle/>
          <a:p>
            <a:pPr algn="l"/>
            <a:r>
              <a:rPr lang="hu-HU" sz="2400" dirty="0" smtClean="0">
                <a:latin typeface="Times New Roman" pitchFamily="18" charset="0"/>
                <a:cs typeface="Times New Roman" pitchFamily="18" charset="0"/>
              </a:rPr>
              <a:t>A szakképzési centrumokba 2016. szeptemberben beiratkozottak száma alapján a legnépszerűbb szakképesítések:</a:t>
            </a:r>
          </a:p>
          <a:p>
            <a:pPr algn="l"/>
            <a:r>
              <a:rPr lang="hu-HU" sz="2400" dirty="0" smtClean="0">
                <a:latin typeface="Times New Roman" pitchFamily="18" charset="0"/>
                <a:cs typeface="Times New Roman" pitchFamily="18" charset="0"/>
              </a:rPr>
              <a:t>Kis- és középvállalkozások ügyvezetője I.:      7 086 fő</a:t>
            </a:r>
          </a:p>
          <a:p>
            <a:pPr algn="l"/>
            <a:r>
              <a:rPr lang="hu-HU" sz="2400" dirty="0" smtClean="0">
                <a:latin typeface="Times New Roman" pitchFamily="18" charset="0"/>
                <a:cs typeface="Times New Roman" pitchFamily="18" charset="0"/>
              </a:rPr>
              <a:t>Kis- és középvállalkozások ügyvezetője II.:     5 861 fő</a:t>
            </a:r>
          </a:p>
          <a:p>
            <a:pPr algn="l"/>
            <a:r>
              <a:rPr lang="hu-HU" sz="2400" dirty="0" smtClean="0">
                <a:latin typeface="Times New Roman" pitchFamily="18" charset="0"/>
                <a:cs typeface="Times New Roman" pitchFamily="18" charset="0"/>
              </a:rPr>
              <a:t>Gyakorló ápoló:				            900 fő</a:t>
            </a:r>
          </a:p>
          <a:p>
            <a:pPr algn="l"/>
            <a:r>
              <a:rPr lang="hu-HU" sz="2400" dirty="0" smtClean="0">
                <a:latin typeface="Times New Roman" pitchFamily="18" charset="0"/>
                <a:cs typeface="Times New Roman" pitchFamily="18" charset="0"/>
              </a:rPr>
              <a:t>Ápoló:					            637 fő</a:t>
            </a:r>
          </a:p>
          <a:p>
            <a:pPr algn="l"/>
            <a:r>
              <a:rPr lang="hu-HU" sz="2400" dirty="0" smtClean="0">
                <a:latin typeface="Times New Roman" pitchFamily="18" charset="0"/>
                <a:cs typeface="Times New Roman" pitchFamily="18" charset="0"/>
              </a:rPr>
              <a:t>Mentőápoló:				            528 fő</a:t>
            </a:r>
          </a:p>
          <a:p>
            <a:pPr algn="l"/>
            <a:r>
              <a:rPr lang="hu-HU" sz="2400" dirty="0" smtClean="0">
                <a:latin typeface="Times New Roman" pitchFamily="18" charset="0"/>
                <a:cs typeface="Times New Roman" pitchFamily="18" charset="0"/>
              </a:rPr>
              <a:t>Szakács:				         1 029 fő</a:t>
            </a:r>
          </a:p>
          <a:p>
            <a:pPr algn="l"/>
            <a:r>
              <a:rPr lang="hu-HU" sz="2400" dirty="0" smtClean="0">
                <a:latin typeface="Times New Roman" pitchFamily="18" charset="0"/>
                <a:cs typeface="Times New Roman" pitchFamily="18" charset="0"/>
              </a:rPr>
              <a:t>Pénzügyi-számviteli ügyintéző: 		         1 279 fő</a:t>
            </a:r>
          </a:p>
          <a:p>
            <a:pPr algn="l"/>
            <a:r>
              <a:rPr lang="hu-HU" sz="2400" dirty="0" smtClean="0">
                <a:latin typeface="Times New Roman" pitchFamily="18" charset="0"/>
                <a:cs typeface="Times New Roman" pitchFamily="18" charset="0"/>
              </a:rPr>
              <a:t>Vállalkozási mérlegképes könyvelő:	            813 fő</a:t>
            </a:r>
          </a:p>
          <a:p>
            <a:pPr algn="l"/>
            <a:r>
              <a:rPr lang="hu-HU" sz="2400" dirty="0" smtClean="0">
                <a:latin typeface="Times New Roman" pitchFamily="18" charset="0"/>
                <a:cs typeface="Times New Roman" pitchFamily="18" charset="0"/>
              </a:rPr>
              <a:t>Hegesztő				            598 fő</a:t>
            </a:r>
          </a:p>
          <a:p>
            <a:pPr algn="l"/>
            <a:endParaRPr lang="hu-HU" sz="2400" dirty="0" smtClean="0">
              <a:latin typeface="Times New Roman" pitchFamily="18" charset="0"/>
              <a:cs typeface="Times New Roman" pitchFamily="18" charset="0"/>
            </a:endParaRPr>
          </a:p>
          <a:p>
            <a:pPr algn="l"/>
            <a:endParaRPr lang="hu-HU" sz="2400" dirty="0" smtClean="0"/>
          </a:p>
          <a:p>
            <a:pPr algn="l"/>
            <a:endParaRPr lang="hu-HU" sz="2400" dirty="0" smtClean="0"/>
          </a:p>
          <a:p>
            <a:pPr algn="l"/>
            <a:endParaRPr lang="hu-HU" sz="2400" dirty="0" smtClean="0"/>
          </a:p>
        </p:txBody>
      </p:sp>
    </p:spTree>
    <p:extLst>
      <p:ext uri="{BB962C8B-B14F-4D97-AF65-F5344CB8AC3E}">
        <p14:creationId xmlns:p14="http://schemas.microsoft.com/office/powerpoint/2010/main" val="3079636533"/>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71472" y="1428736"/>
            <a:ext cx="7886728" cy="1071570"/>
          </a:xfrm>
        </p:spPr>
        <p:txBody>
          <a:bodyPr>
            <a:normAutofit/>
          </a:bodyPr>
          <a:lstStyle/>
          <a:p>
            <a:r>
              <a:rPr lang="hu-HU" sz="2800" b="1" dirty="0" smtClean="0">
                <a:solidFill>
                  <a:srgbClr val="A29061"/>
                </a:solidFill>
              </a:rPr>
              <a:t>II. A szakképzésbe való belépési lehetőségek kereteinek bővítése, szakmatanulás ösztönzése 2.</a:t>
            </a:r>
            <a:endParaRPr lang="hu-HU" sz="2800" dirty="0"/>
          </a:p>
        </p:txBody>
      </p:sp>
      <p:sp>
        <p:nvSpPr>
          <p:cNvPr id="3" name="Alcím 2"/>
          <p:cNvSpPr>
            <a:spLocks noGrp="1"/>
          </p:cNvSpPr>
          <p:nvPr>
            <p:ph type="subTitle" idx="1"/>
          </p:nvPr>
        </p:nvSpPr>
        <p:spPr>
          <a:xfrm>
            <a:off x="971600" y="2348880"/>
            <a:ext cx="7272808" cy="3456384"/>
          </a:xfrm>
        </p:spPr>
        <p:txBody>
          <a:bodyPr>
            <a:normAutofit/>
          </a:bodyPr>
          <a:lstStyle/>
          <a:p>
            <a:pPr marL="342900" indent="-342900" algn="just">
              <a:lnSpc>
                <a:spcPts val="3000"/>
              </a:lnSpc>
              <a:spcBef>
                <a:spcPts val="1200"/>
              </a:spcBef>
              <a:spcAft>
                <a:spcPts val="1200"/>
              </a:spcAft>
              <a:buClrTx/>
              <a:buSzPct val="90000"/>
            </a:pPr>
            <a:endParaRPr lang="hu-HU" sz="2400" dirty="0">
              <a:latin typeface="Times New Roman" pitchFamily="18" charset="0"/>
              <a:cs typeface="Times New Roman" pitchFamily="18" charset="0"/>
            </a:endParaRPr>
          </a:p>
          <a:p>
            <a:endParaRPr lang="hu-HU" dirty="0"/>
          </a:p>
        </p:txBody>
      </p:sp>
      <p:sp>
        <p:nvSpPr>
          <p:cNvPr id="4" name="Téglalap 3"/>
          <p:cNvSpPr/>
          <p:nvPr/>
        </p:nvSpPr>
        <p:spPr>
          <a:xfrm>
            <a:off x="285720" y="2500307"/>
            <a:ext cx="8358246" cy="4078039"/>
          </a:xfrm>
          <a:prstGeom prst="rect">
            <a:avLst/>
          </a:prstGeom>
        </p:spPr>
        <p:txBody>
          <a:bodyPr wrap="square">
            <a:spAutoFit/>
          </a:bodyPr>
          <a:lstStyle/>
          <a:p>
            <a:pPr marL="617538" lvl="1" indent="-342900" eaLnBrk="0" hangingPunct="0">
              <a:spcAft>
                <a:spcPts val="600"/>
              </a:spcAft>
              <a:buClr>
                <a:srgbClr val="A69765"/>
              </a:buClr>
              <a:buSzPct val="76000"/>
            </a:pPr>
            <a:r>
              <a:rPr lang="hu-HU" altLang="hu-HU" sz="2200" b="1" dirty="0" smtClean="0">
                <a:solidFill>
                  <a:srgbClr val="000000"/>
                </a:solidFill>
                <a:latin typeface="Times New Roman" pitchFamily="18" charset="0"/>
                <a:cs typeface="Times New Roman" pitchFamily="18" charset="0"/>
              </a:rPr>
              <a:t>Hiány-szakképesítést tanulók szakképzési ösztöndíja</a:t>
            </a:r>
          </a:p>
          <a:p>
            <a:pPr marL="617538" lvl="1" indent="-342900" eaLnBrk="0" hangingPunct="0">
              <a:spcAft>
                <a:spcPts val="600"/>
              </a:spcAft>
              <a:buClr>
                <a:srgbClr val="A69765"/>
              </a:buClr>
              <a:buSzPct val="76000"/>
              <a:buFont typeface="Arial" pitchFamily="34" charset="0"/>
              <a:buChar char="•"/>
            </a:pPr>
            <a:r>
              <a:rPr lang="hu-HU" altLang="hu-HU" sz="2200" dirty="0" smtClean="0">
                <a:solidFill>
                  <a:srgbClr val="000000"/>
                </a:solidFill>
                <a:latin typeface="Times New Roman" pitchFamily="18" charset="0"/>
                <a:cs typeface="Times New Roman" pitchFamily="18" charset="0"/>
              </a:rPr>
              <a:t>Szakképzési ösztöndíjra jogosító hiány-szakképesítések </a:t>
            </a:r>
          </a:p>
          <a:p>
            <a:pPr marL="617538" lvl="1" indent="-342900" eaLnBrk="0" hangingPunct="0">
              <a:spcAft>
                <a:spcPts val="600"/>
              </a:spcAft>
              <a:buClr>
                <a:srgbClr val="A69765"/>
              </a:buClr>
              <a:buSzPct val="76000"/>
            </a:pPr>
            <a:r>
              <a:rPr lang="hu-HU" altLang="hu-HU" sz="2200" dirty="0" smtClean="0">
                <a:solidFill>
                  <a:srgbClr val="000000"/>
                </a:solidFill>
                <a:latin typeface="Times New Roman" pitchFamily="18" charset="0"/>
                <a:cs typeface="Times New Roman" pitchFamily="18" charset="0"/>
              </a:rPr>
              <a:t>		- száma a 2016/17-es tanévtől megyénként 12-ről 20-ra nőtt,</a:t>
            </a:r>
          </a:p>
          <a:p>
            <a:pPr marL="617538" lvl="1" indent="-342900" eaLnBrk="0" hangingPunct="0">
              <a:spcAft>
                <a:spcPts val="600"/>
              </a:spcAft>
              <a:buClr>
                <a:srgbClr val="A69765"/>
              </a:buClr>
              <a:buSzPct val="76000"/>
            </a:pPr>
            <a:r>
              <a:rPr lang="hu-HU" altLang="hu-HU" sz="2200" dirty="0" smtClean="0">
                <a:solidFill>
                  <a:srgbClr val="000000"/>
                </a:solidFill>
                <a:latin typeface="Times New Roman" pitchFamily="18" charset="0"/>
                <a:cs typeface="Times New Roman" pitchFamily="18" charset="0"/>
              </a:rPr>
              <a:t>		- köre bővült az adott megyében hiány-szakképesítésnek minősülő szakgimnáziumi „technikus” szakmákkal.</a:t>
            </a:r>
          </a:p>
          <a:p>
            <a:pPr marL="617538" lvl="1" indent="-342900" eaLnBrk="0" hangingPunct="0">
              <a:spcAft>
                <a:spcPts val="600"/>
              </a:spcAft>
              <a:buClr>
                <a:srgbClr val="A69765"/>
              </a:buClr>
              <a:buSzPct val="76000"/>
              <a:buFont typeface="Arial" pitchFamily="34" charset="0"/>
              <a:buChar char="•"/>
            </a:pPr>
            <a:r>
              <a:rPr lang="hu-HU" altLang="hu-HU" sz="2200" dirty="0" smtClean="0">
                <a:solidFill>
                  <a:srgbClr val="000000"/>
                </a:solidFill>
                <a:latin typeface="Times New Roman" pitchFamily="18" charset="0"/>
                <a:cs typeface="Times New Roman" pitchFamily="18" charset="0"/>
              </a:rPr>
              <a:t>Az ösztöndíj havi összege: a</a:t>
            </a:r>
            <a:r>
              <a:rPr lang="hu-HU" sz="2200" dirty="0" smtClean="0">
                <a:latin typeface="Times New Roman" pitchFamily="18" charset="0"/>
                <a:cs typeface="Times New Roman" pitchFamily="18" charset="0"/>
              </a:rPr>
              <a:t> tanuló   </a:t>
            </a:r>
            <a:r>
              <a:rPr lang="hu-HU" sz="2200" smtClean="0">
                <a:latin typeface="Times New Roman" pitchFamily="18" charset="0"/>
                <a:cs typeface="Times New Roman" pitchFamily="18" charset="0"/>
              </a:rPr>
              <a:t>tanulmányi eredményétől </a:t>
            </a:r>
            <a:r>
              <a:rPr lang="hu-HU" sz="2200" dirty="0" smtClean="0">
                <a:latin typeface="Times New Roman" pitchFamily="18" charset="0"/>
                <a:cs typeface="Times New Roman" pitchFamily="18" charset="0"/>
              </a:rPr>
              <a:t>függően  szakközépiskolában a szakképző évfolyamokon havi 10 ezer Ft-tól 35 ezer Ft-ig, szakgimnáziumban a „technikusi” évfolyamon havi 20 ezer Ft-tól 50 ezer Ft-ig </a:t>
            </a:r>
          </a:p>
          <a:p>
            <a:pPr marL="617538" lvl="1" indent="-342900" eaLnBrk="0" hangingPunct="0">
              <a:spcAft>
                <a:spcPts val="600"/>
              </a:spcAft>
              <a:buClr>
                <a:srgbClr val="A69765"/>
              </a:buClr>
              <a:buSzPct val="76000"/>
            </a:pPr>
            <a:r>
              <a:rPr lang="hu-HU" altLang="hu-HU" dirty="0" smtClean="0">
                <a:solidFill>
                  <a:srgbClr val="000000"/>
                </a:solidFill>
                <a:latin typeface="Times New Roman" pitchFamily="18" charset="0"/>
                <a:cs typeface="Times New Roman" pitchFamily="18" charset="0"/>
              </a:rPr>
              <a:t>(</a:t>
            </a:r>
            <a:r>
              <a:rPr lang="hu-HU" altLang="hu-HU" dirty="0" err="1" smtClean="0">
                <a:solidFill>
                  <a:srgbClr val="000000"/>
                </a:solidFill>
                <a:latin typeface="Times New Roman" pitchFamily="18" charset="0"/>
                <a:cs typeface="Times New Roman" pitchFamily="18" charset="0"/>
              </a:rPr>
              <a:t>Szabóky</a:t>
            </a:r>
            <a:r>
              <a:rPr lang="hu-HU" altLang="hu-HU" dirty="0" smtClean="0">
                <a:solidFill>
                  <a:srgbClr val="000000"/>
                </a:solidFill>
                <a:latin typeface="Times New Roman" pitchFamily="18" charset="0"/>
                <a:cs typeface="Times New Roman" pitchFamily="18" charset="0"/>
              </a:rPr>
              <a:t> Adolf </a:t>
            </a:r>
            <a:r>
              <a:rPr lang="hu-HU" dirty="0" smtClean="0">
                <a:latin typeface="Times New Roman" pitchFamily="18" charset="0"/>
                <a:cs typeface="Times New Roman" pitchFamily="18" charset="0"/>
              </a:rPr>
              <a:t>Szakképzési Ösztöndíjról szóló 252/2016. (VIII. 24.) Korm. Rendelet)</a:t>
            </a:r>
            <a:endParaRPr lang="hu-HU" dirty="0">
              <a:latin typeface="Times New Roman" pitchFamily="18" charset="0"/>
              <a:cs typeface="Times New Roman" pitchFamily="18" charset="0"/>
            </a:endParaRPr>
          </a:p>
        </p:txBody>
      </p:sp>
    </p:spTree>
    <p:extLst>
      <p:ext uri="{BB962C8B-B14F-4D97-AF65-F5344CB8AC3E}">
        <p14:creationId xmlns:p14="http://schemas.microsoft.com/office/powerpoint/2010/main" val="203875564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428736"/>
            <a:ext cx="7772400" cy="488096"/>
          </a:xfrm>
        </p:spPr>
        <p:txBody>
          <a:bodyPr>
            <a:normAutofit fontScale="90000"/>
          </a:bodyPr>
          <a:lstStyle/>
          <a:p>
            <a:pPr algn="ctr"/>
            <a:r>
              <a:rPr lang="hu-HU" sz="2800" b="1" dirty="0"/>
              <a:t>III. </a:t>
            </a:r>
            <a:r>
              <a:rPr lang="hu-HU" sz="2800" b="1" dirty="0" smtClean="0"/>
              <a:t>Új fenntartói struktúra: a </a:t>
            </a:r>
            <a:r>
              <a:rPr lang="hu-HU" sz="2800" b="1" dirty="0"/>
              <a:t>szakképzési centrumok</a:t>
            </a:r>
            <a:endParaRPr lang="hu-HU" dirty="0"/>
          </a:p>
        </p:txBody>
      </p:sp>
      <p:sp>
        <p:nvSpPr>
          <p:cNvPr id="3" name="Alcím 2"/>
          <p:cNvSpPr>
            <a:spLocks noGrp="1"/>
          </p:cNvSpPr>
          <p:nvPr>
            <p:ph type="subTitle" idx="1"/>
          </p:nvPr>
        </p:nvSpPr>
        <p:spPr>
          <a:xfrm>
            <a:off x="971600" y="2348880"/>
            <a:ext cx="7272808" cy="3456384"/>
          </a:xfrm>
        </p:spPr>
        <p:txBody>
          <a:bodyPr>
            <a:normAutofit/>
          </a:bodyPr>
          <a:lstStyle/>
          <a:p>
            <a:pPr marL="342900" indent="-342900" algn="just">
              <a:lnSpc>
                <a:spcPts val="3000"/>
              </a:lnSpc>
              <a:spcBef>
                <a:spcPts val="1200"/>
              </a:spcBef>
              <a:spcAft>
                <a:spcPts val="1200"/>
              </a:spcAft>
              <a:buClrTx/>
              <a:buSzPct val="90000"/>
              <a:buFont typeface="Arial" pitchFamily="34" charset="0"/>
              <a:buChar char="•"/>
            </a:pPr>
            <a:r>
              <a:rPr lang="hu-HU" sz="2400" dirty="0">
                <a:latin typeface="Times New Roman" pitchFamily="18" charset="0"/>
                <a:cs typeface="Times New Roman" pitchFamily="18" charset="0"/>
              </a:rPr>
              <a:t>NGM fenntartásában, </a:t>
            </a:r>
            <a:r>
              <a:rPr lang="hu-HU" sz="2400" b="1" dirty="0">
                <a:latin typeface="Times New Roman" pitchFamily="18" charset="0"/>
                <a:cs typeface="Times New Roman" pitchFamily="18" charset="0"/>
              </a:rPr>
              <a:t>44 db szakképzési centrum </a:t>
            </a:r>
            <a:r>
              <a:rPr lang="hu-HU" sz="2400" dirty="0">
                <a:latin typeface="Times New Roman" pitchFamily="18" charset="0"/>
                <a:cs typeface="Times New Roman" pitchFamily="18" charset="0"/>
              </a:rPr>
              <a:t>(Budapesten 5, megyénként 1-3</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marL="342900" indent="-342900" algn="just">
              <a:lnSpc>
                <a:spcPts val="3000"/>
              </a:lnSpc>
              <a:spcBef>
                <a:spcPts val="1200"/>
              </a:spcBef>
              <a:spcAft>
                <a:spcPts val="1200"/>
              </a:spcAft>
              <a:buClrTx/>
              <a:buSzPct val="90000"/>
              <a:buFont typeface="Arial" pitchFamily="34" charset="0"/>
              <a:buChar char="•"/>
            </a:pPr>
            <a:r>
              <a:rPr lang="hu-HU" sz="2400" b="1" dirty="0" smtClean="0">
                <a:latin typeface="Times New Roman" pitchFamily="18" charset="0"/>
                <a:cs typeface="Times New Roman" pitchFamily="18" charset="0"/>
              </a:rPr>
              <a:t>Önálló</a:t>
            </a:r>
            <a:r>
              <a:rPr lang="hu-HU" sz="2400"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költségvetési </a:t>
            </a:r>
            <a:r>
              <a:rPr lang="hu-HU" sz="2400" dirty="0" smtClean="0">
                <a:latin typeface="Times New Roman" pitchFamily="18" charset="0"/>
                <a:cs typeface="Times New Roman" pitchFamily="18" charset="0"/>
              </a:rPr>
              <a:t>szerv, </a:t>
            </a:r>
            <a:r>
              <a:rPr lang="hu-HU" sz="2400" b="1" dirty="0">
                <a:latin typeface="Times New Roman" pitchFamily="18" charset="0"/>
                <a:cs typeface="Times New Roman" pitchFamily="18" charset="0"/>
              </a:rPr>
              <a:t>többcélú</a:t>
            </a:r>
            <a:r>
              <a:rPr lang="hu-HU" sz="2400" dirty="0">
                <a:latin typeface="Times New Roman" pitchFamily="18" charset="0"/>
                <a:cs typeface="Times New Roman" pitchFamily="18" charset="0"/>
              </a:rPr>
              <a:t> intézmény</a:t>
            </a:r>
          </a:p>
          <a:p>
            <a:pPr marL="342900" indent="-342900" algn="just">
              <a:lnSpc>
                <a:spcPts val="3000"/>
              </a:lnSpc>
              <a:spcBef>
                <a:spcPts val="1200"/>
              </a:spcBef>
              <a:spcAft>
                <a:spcPts val="1200"/>
              </a:spcAft>
              <a:buClrTx/>
              <a:buSzPct val="90000"/>
              <a:buFont typeface="Arial" pitchFamily="34" charset="0"/>
              <a:buChar char="•"/>
            </a:pPr>
            <a:r>
              <a:rPr lang="hu-HU" sz="2400" dirty="0" smtClean="0">
                <a:latin typeface="Times New Roman" pitchFamily="18" charset="0"/>
                <a:cs typeface="Times New Roman" pitchFamily="18" charset="0"/>
              </a:rPr>
              <a:t>Fenntartói </a:t>
            </a:r>
            <a:r>
              <a:rPr lang="hu-HU" sz="2400" dirty="0">
                <a:latin typeface="Times New Roman" pitchFamily="18" charset="0"/>
                <a:cs typeface="Times New Roman" pitchFamily="18" charset="0"/>
              </a:rPr>
              <a:t>feladatok: NSZFH, mint középirányító </a:t>
            </a:r>
            <a:r>
              <a:rPr lang="hu-HU" sz="2400" dirty="0" smtClean="0">
                <a:latin typeface="Times New Roman" pitchFamily="18" charset="0"/>
                <a:cs typeface="Times New Roman" pitchFamily="18" charset="0"/>
              </a:rPr>
              <a:t>szerv.</a:t>
            </a:r>
            <a:endParaRPr lang="hu-HU" sz="2400" dirty="0">
              <a:latin typeface="Times New Roman" pitchFamily="18" charset="0"/>
              <a:cs typeface="Times New Roman" pitchFamily="18" charset="0"/>
            </a:endParaRPr>
          </a:p>
          <a:p>
            <a:pPr marL="342900" indent="-342900" algn="just">
              <a:lnSpc>
                <a:spcPts val="3000"/>
              </a:lnSpc>
              <a:spcBef>
                <a:spcPts val="1200"/>
              </a:spcBef>
              <a:spcAft>
                <a:spcPts val="1200"/>
              </a:spcAft>
              <a:buClrTx/>
              <a:buSzPct val="90000"/>
              <a:buFont typeface="Arial" pitchFamily="34" charset="0"/>
              <a:buChar char="•"/>
            </a:pPr>
            <a:r>
              <a:rPr lang="hu-HU" sz="2400" dirty="0" smtClean="0">
                <a:latin typeface="Times New Roman" pitchFamily="18" charset="0"/>
                <a:cs typeface="Times New Roman" pitchFamily="18" charset="0"/>
              </a:rPr>
              <a:t>Minimális </a:t>
            </a:r>
            <a:r>
              <a:rPr lang="hu-HU" sz="2400" dirty="0">
                <a:latin typeface="Times New Roman" pitchFamily="18" charset="0"/>
                <a:cs typeface="Times New Roman" pitchFamily="18" charset="0"/>
              </a:rPr>
              <a:t>tanulói létszám: 2000 </a:t>
            </a:r>
            <a:r>
              <a:rPr lang="hu-HU" sz="2400" dirty="0" smtClean="0">
                <a:latin typeface="Times New Roman" pitchFamily="18" charset="0"/>
                <a:cs typeface="Times New Roman" pitchFamily="18" charset="0"/>
              </a:rPr>
              <a:t>fő.</a:t>
            </a:r>
            <a:endParaRPr lang="hu-HU" sz="2400" dirty="0">
              <a:latin typeface="Times New Roman" pitchFamily="18" charset="0"/>
              <a:cs typeface="Times New Roman" pitchFamily="18" charset="0"/>
            </a:endParaRPr>
          </a:p>
          <a:p>
            <a:endParaRPr lang="hu-HU" dirty="0"/>
          </a:p>
        </p:txBody>
      </p:sp>
    </p:spTree>
    <p:extLst>
      <p:ext uri="{BB962C8B-B14F-4D97-AF65-F5344CB8AC3E}">
        <p14:creationId xmlns:p14="http://schemas.microsoft.com/office/powerpoint/2010/main" val="2038755642"/>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txBox="1">
            <a:spLocks/>
          </p:cNvSpPr>
          <p:nvPr/>
        </p:nvSpPr>
        <p:spPr bwMode="auto">
          <a:xfrm>
            <a:off x="468313" y="1196975"/>
            <a:ext cx="8229600" cy="719138"/>
          </a:xfrm>
          <a:prstGeom prst="rect">
            <a:avLst/>
          </a:prstGeom>
          <a:noFill/>
          <a:ln w="9525">
            <a:noFill/>
            <a:miter lim="800000"/>
            <a:headEnd/>
            <a:tailEnd/>
          </a:ln>
        </p:spPr>
        <p:txBody>
          <a:bodyPr/>
          <a:lstStyle/>
          <a:p>
            <a:pPr algn="ctr"/>
            <a:r>
              <a:rPr lang="hu-HU" altLang="hu-HU" sz="2800" b="1" dirty="0" smtClean="0">
                <a:solidFill>
                  <a:srgbClr val="A69765"/>
                </a:solidFill>
                <a:latin typeface="Times New Roman" pitchFamily="18" charset="0"/>
                <a:cs typeface="Times New Roman" pitchFamily="18" charset="0"/>
              </a:rPr>
              <a:t>Az </a:t>
            </a:r>
            <a:r>
              <a:rPr lang="hu-HU" altLang="hu-HU" sz="2800" b="1" dirty="0">
                <a:solidFill>
                  <a:srgbClr val="A69765"/>
                </a:solidFill>
                <a:latin typeface="Times New Roman" pitchFamily="18" charset="0"/>
                <a:cs typeface="Times New Roman" pitchFamily="18" charset="0"/>
              </a:rPr>
              <a:t>új fenntartói struktúra eredményei</a:t>
            </a:r>
          </a:p>
        </p:txBody>
      </p:sp>
      <p:sp>
        <p:nvSpPr>
          <p:cNvPr id="2" name="Téglalap 1"/>
          <p:cNvSpPr/>
          <p:nvPr/>
        </p:nvSpPr>
        <p:spPr>
          <a:xfrm>
            <a:off x="909638" y="2276475"/>
            <a:ext cx="7345362" cy="3694113"/>
          </a:xfrm>
          <a:prstGeom prst="rect">
            <a:avLst/>
          </a:prstGeom>
        </p:spPr>
        <p:txBody>
          <a:bodyPr>
            <a:spAutoFit/>
          </a:bodyPr>
          <a:lstStyle/>
          <a:p>
            <a:pPr marL="342900" indent="-342900" algn="just" fontAlgn="auto">
              <a:spcBef>
                <a:spcPts val="1200"/>
              </a:spcBef>
              <a:spcAft>
                <a:spcPts val="1200"/>
              </a:spcAft>
              <a:buClr>
                <a:srgbClr val="A69765"/>
              </a:buClr>
              <a:buFontTx/>
              <a:buChar char="-"/>
              <a:defRPr/>
            </a:pPr>
            <a:r>
              <a:rPr lang="hu-HU" sz="2800" dirty="0">
                <a:latin typeface="Times New Roman" panose="02020603050405020304" pitchFamily="18" charset="0"/>
                <a:cs typeface="Times New Roman" panose="02020603050405020304" pitchFamily="18" charset="0"/>
              </a:rPr>
              <a:t>Átlátható és koordinálható </a:t>
            </a:r>
            <a:r>
              <a:rPr lang="hu-HU" sz="2800" dirty="0" smtClean="0">
                <a:latin typeface="Times New Roman" panose="02020603050405020304" pitchFamily="18" charset="0"/>
                <a:cs typeface="Times New Roman" panose="02020603050405020304" pitchFamily="18" charset="0"/>
              </a:rPr>
              <a:t>intézményegységek</a:t>
            </a:r>
            <a:endParaRPr lang="hu-HU" sz="2800" dirty="0">
              <a:latin typeface="Times New Roman" panose="02020603050405020304" pitchFamily="18" charset="0"/>
              <a:cs typeface="Times New Roman" panose="02020603050405020304" pitchFamily="18" charset="0"/>
            </a:endParaRPr>
          </a:p>
          <a:p>
            <a:pPr marL="342900" indent="-342900" algn="just" fontAlgn="auto">
              <a:spcBef>
                <a:spcPts val="1200"/>
              </a:spcBef>
              <a:spcAft>
                <a:spcPts val="1200"/>
              </a:spcAft>
              <a:buClr>
                <a:srgbClr val="A69765"/>
              </a:buClr>
              <a:buFontTx/>
              <a:buChar char="-"/>
              <a:defRPr/>
            </a:pPr>
            <a:r>
              <a:rPr lang="hu-HU" sz="2800" dirty="0">
                <a:latin typeface="Times New Roman" panose="02020603050405020304" pitchFamily="18" charset="0"/>
                <a:cs typeface="Times New Roman" panose="02020603050405020304" pitchFamily="18" charset="0"/>
              </a:rPr>
              <a:t>Költséghatékony gazdálkodás, bérek és számlák </a:t>
            </a:r>
            <a:r>
              <a:rPr lang="hu-HU" sz="2800" dirty="0" smtClean="0">
                <a:latin typeface="Times New Roman" panose="02020603050405020304" pitchFamily="18" charset="0"/>
                <a:cs typeface="Times New Roman" panose="02020603050405020304" pitchFamily="18" charset="0"/>
              </a:rPr>
              <a:t>rendszeres </a:t>
            </a:r>
            <a:r>
              <a:rPr lang="hu-HU" sz="2800" dirty="0">
                <a:latin typeface="Times New Roman" panose="02020603050405020304" pitchFamily="18" charset="0"/>
                <a:cs typeface="Times New Roman" panose="02020603050405020304" pitchFamily="18" charset="0"/>
              </a:rPr>
              <a:t>kifizetése</a:t>
            </a:r>
          </a:p>
          <a:p>
            <a:pPr marL="342900" indent="-342900" algn="just" fontAlgn="auto">
              <a:spcBef>
                <a:spcPts val="1200"/>
              </a:spcBef>
              <a:spcAft>
                <a:spcPts val="1200"/>
              </a:spcAft>
              <a:buClr>
                <a:srgbClr val="A69765"/>
              </a:buClr>
              <a:buFontTx/>
              <a:buChar char="-"/>
              <a:defRPr/>
            </a:pPr>
            <a:r>
              <a:rPr lang="hu-HU" sz="2800" dirty="0">
                <a:latin typeface="Times New Roman" panose="02020603050405020304" pitchFamily="18" charset="0"/>
                <a:cs typeface="Times New Roman" panose="02020603050405020304" pitchFamily="18" charset="0"/>
              </a:rPr>
              <a:t>Szakmai hálózat </a:t>
            </a:r>
            <a:r>
              <a:rPr lang="hu-HU" sz="2800" dirty="0" smtClean="0">
                <a:latin typeface="Times New Roman" panose="02020603050405020304" pitchFamily="18" charset="0"/>
                <a:cs typeface="Times New Roman" panose="02020603050405020304" pitchFamily="18" charset="0"/>
              </a:rPr>
              <a:t>alapjainak megteremtése</a:t>
            </a:r>
            <a:endParaRPr lang="hu-HU" sz="2800" dirty="0">
              <a:latin typeface="Times New Roman" panose="02020603050405020304" pitchFamily="18" charset="0"/>
              <a:cs typeface="Times New Roman" panose="02020603050405020304" pitchFamily="18" charset="0"/>
            </a:endParaRPr>
          </a:p>
          <a:p>
            <a:pPr marL="342900" indent="-342900" algn="just" fontAlgn="auto">
              <a:spcBef>
                <a:spcPts val="1200"/>
              </a:spcBef>
              <a:spcAft>
                <a:spcPts val="1200"/>
              </a:spcAft>
              <a:buClr>
                <a:srgbClr val="A69765"/>
              </a:buClr>
              <a:buFontTx/>
              <a:buChar char="-"/>
              <a:defRPr/>
            </a:pPr>
            <a:r>
              <a:rPr lang="hu-HU" sz="2800" dirty="0">
                <a:latin typeface="Times New Roman" panose="02020603050405020304" pitchFamily="18" charset="0"/>
                <a:cs typeface="Times New Roman" panose="02020603050405020304" pitchFamily="18" charset="0"/>
              </a:rPr>
              <a:t>Kapcsolattartás a helyi gazdasági szereplőkkel</a:t>
            </a:r>
          </a:p>
          <a:p>
            <a:pPr algn="just" fontAlgn="auto">
              <a:spcBef>
                <a:spcPts val="0"/>
              </a:spcBef>
              <a:spcAft>
                <a:spcPts val="1200"/>
              </a:spcAft>
              <a:buClr>
                <a:srgbClr val="A69765"/>
              </a:buClr>
              <a:defRPr/>
            </a:pPr>
            <a:endParaRPr lang="hu-HU" sz="2400" dirty="0">
              <a:latin typeface="+mn-lt"/>
              <a:cs typeface="+mn-cs"/>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a:xfrm>
            <a:off x="395288" y="1196975"/>
            <a:ext cx="8353425" cy="946150"/>
          </a:xfrm>
        </p:spPr>
        <p:txBody>
          <a:bodyPr/>
          <a:lstStyle/>
          <a:p>
            <a:pPr algn="ctr"/>
            <a:r>
              <a:rPr lang="hu-HU" altLang="hu-HU" sz="2800" b="1" dirty="0" smtClean="0">
                <a:solidFill>
                  <a:srgbClr val="A69765"/>
                </a:solidFill>
                <a:latin typeface="Times New Roman" pitchFamily="18" charset="0"/>
                <a:cs typeface="Times New Roman" pitchFamily="18" charset="0"/>
              </a:rPr>
              <a:t>Új lehetőségek: A szakképzési centrumok mint képzési és szolgáltató központok</a:t>
            </a:r>
            <a:endParaRPr lang="hu-HU" altLang="hu-HU" sz="2800" dirty="0" smtClean="0">
              <a:latin typeface="Arial" charset="0"/>
              <a:cs typeface="Arial" charset="0"/>
            </a:endParaRPr>
          </a:p>
        </p:txBody>
      </p:sp>
      <p:graphicFrame>
        <p:nvGraphicFramePr>
          <p:cNvPr id="7" name="Tartalom helye 6"/>
          <p:cNvGraphicFramePr>
            <a:graphicFrameLocks noGrp="1"/>
          </p:cNvGraphicFramePr>
          <p:nvPr>
            <p:ph idx="14"/>
          </p:nvPr>
        </p:nvGraphicFramePr>
        <p:xfrm>
          <a:off x="467544" y="2410621"/>
          <a:ext cx="5760640" cy="377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Szövegdoboz 8"/>
          <p:cNvSpPr txBox="1">
            <a:spLocks noChangeArrowheads="1"/>
          </p:cNvSpPr>
          <p:nvPr/>
        </p:nvSpPr>
        <p:spPr bwMode="auto">
          <a:xfrm>
            <a:off x="900113" y="4005263"/>
            <a:ext cx="900112" cy="584200"/>
          </a:xfrm>
          <a:prstGeom prst="rect">
            <a:avLst/>
          </a:prstGeom>
          <a:noFill/>
          <a:ln w="9525">
            <a:noFill/>
            <a:miter lim="800000"/>
            <a:headEnd/>
            <a:tailEnd/>
          </a:ln>
        </p:spPr>
        <p:txBody>
          <a:bodyPr>
            <a:spAutoFit/>
          </a:bodyPr>
          <a:lstStyle/>
          <a:p>
            <a:r>
              <a:rPr lang="hu-HU" altLang="hu-HU" sz="3200">
                <a:solidFill>
                  <a:schemeClr val="bg1"/>
                </a:solidFill>
                <a:latin typeface="Times New Roman" pitchFamily="18" charset="0"/>
                <a:cs typeface="Times New Roman" pitchFamily="18" charset="0"/>
              </a:rPr>
              <a:t>SzC</a:t>
            </a:r>
          </a:p>
        </p:txBody>
      </p:sp>
      <p:sp>
        <p:nvSpPr>
          <p:cNvPr id="10" name="Szaggatott nyíl jobbra 9"/>
          <p:cNvSpPr/>
          <p:nvPr/>
        </p:nvSpPr>
        <p:spPr>
          <a:xfrm>
            <a:off x="4356100" y="3573463"/>
            <a:ext cx="1871663" cy="1368425"/>
          </a:xfrm>
          <a:prstGeom prst="stripedRightArrow">
            <a:avLst/>
          </a:prstGeom>
          <a:solidFill>
            <a:srgbClr val="A6976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8678" name="Szövegdoboz 10"/>
          <p:cNvSpPr txBox="1">
            <a:spLocks noChangeArrowheads="1"/>
          </p:cNvSpPr>
          <p:nvPr/>
        </p:nvSpPr>
        <p:spPr bwMode="auto">
          <a:xfrm>
            <a:off x="6516688" y="3943350"/>
            <a:ext cx="1368425" cy="831850"/>
          </a:xfrm>
          <a:prstGeom prst="rect">
            <a:avLst/>
          </a:prstGeom>
          <a:noFill/>
          <a:ln w="9525">
            <a:noFill/>
            <a:miter lim="800000"/>
            <a:headEnd/>
            <a:tailEnd/>
          </a:ln>
        </p:spPr>
        <p:txBody>
          <a:bodyPr>
            <a:spAutoFit/>
          </a:bodyPr>
          <a:lstStyle/>
          <a:p>
            <a:r>
              <a:rPr lang="hu-HU" altLang="hu-HU" sz="4800">
                <a:latin typeface="Times New Roman" pitchFamily="18" charset="0"/>
                <a:cs typeface="Times New Roman" pitchFamily="18" charset="0"/>
              </a:rPr>
              <a:t>LLL</a:t>
            </a:r>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ím 1"/>
          <p:cNvSpPr>
            <a:spLocks noGrp="1"/>
          </p:cNvSpPr>
          <p:nvPr>
            <p:ph type="title"/>
          </p:nvPr>
        </p:nvSpPr>
        <p:spPr>
          <a:xfrm>
            <a:off x="395288" y="1285875"/>
            <a:ext cx="8353425" cy="857250"/>
          </a:xfrm>
        </p:spPr>
        <p:txBody>
          <a:bodyPr>
            <a:noAutofit/>
          </a:bodyPr>
          <a:lstStyle/>
          <a:p>
            <a:pPr algn="ctr">
              <a:defRPr/>
            </a:pPr>
            <a:r>
              <a:rPr lang="hu-HU" altLang="hu-HU" sz="2800" b="1" dirty="0" smtClean="0">
                <a:solidFill>
                  <a:srgbClr val="A69765"/>
                </a:solidFill>
                <a:latin typeface="Times New Roman" pitchFamily="18" charset="0"/>
                <a:cs typeface="Times New Roman" pitchFamily="18" charset="0"/>
              </a:rPr>
              <a:t>Új lehetőségek:  A szakképzési centrumok „hálózat” jellegű működése</a:t>
            </a:r>
            <a:endParaRPr lang="hu-HU" altLang="hu-HU" sz="2800" dirty="0" smtClean="0">
              <a:latin typeface="Arial" charset="0"/>
              <a:cs typeface="Arial" charset="0"/>
            </a:endParaRPr>
          </a:p>
        </p:txBody>
      </p:sp>
      <p:sp>
        <p:nvSpPr>
          <p:cNvPr id="29699" name="Tartalom helye 5"/>
          <p:cNvSpPr>
            <a:spLocks noGrp="1"/>
          </p:cNvSpPr>
          <p:nvPr>
            <p:ph idx="14"/>
          </p:nvPr>
        </p:nvSpPr>
        <p:spPr>
          <a:xfrm>
            <a:off x="684213" y="2492375"/>
            <a:ext cx="7694612" cy="3722688"/>
          </a:xfrm>
        </p:spPr>
        <p:txBody>
          <a:bodyPr/>
          <a:lstStyle/>
          <a:p>
            <a:pPr>
              <a:spcBef>
                <a:spcPts val="1200"/>
              </a:spcBef>
              <a:spcAft>
                <a:spcPts val="1200"/>
              </a:spcAft>
              <a:buClr>
                <a:srgbClr val="A69765"/>
              </a:buClr>
            </a:pPr>
            <a:r>
              <a:rPr lang="hu-HU" altLang="hu-HU" sz="2800" dirty="0" smtClean="0">
                <a:latin typeface="Times New Roman" pitchFamily="18" charset="0"/>
                <a:cs typeface="Times New Roman" pitchFamily="18" charset="0"/>
              </a:rPr>
              <a:t>Gyors reagálás a szakképzés kihívásaira</a:t>
            </a:r>
          </a:p>
          <a:p>
            <a:pPr>
              <a:spcBef>
                <a:spcPts val="1200"/>
              </a:spcBef>
              <a:spcAft>
                <a:spcPts val="1200"/>
              </a:spcAft>
              <a:buClr>
                <a:srgbClr val="A69765"/>
              </a:buClr>
            </a:pPr>
            <a:r>
              <a:rPr lang="hu-HU" altLang="hu-HU" sz="2800" dirty="0" smtClean="0">
                <a:latin typeface="Times New Roman" pitchFamily="18" charset="0"/>
                <a:cs typeface="Times New Roman" pitchFamily="18" charset="0"/>
              </a:rPr>
              <a:t>Hatékonyság növelése a centrumok módszertani megerősítésével </a:t>
            </a:r>
          </a:p>
          <a:p>
            <a:pPr>
              <a:spcBef>
                <a:spcPts val="1200"/>
              </a:spcBef>
              <a:spcAft>
                <a:spcPts val="1200"/>
              </a:spcAft>
              <a:buClr>
                <a:srgbClr val="A69765"/>
              </a:buClr>
            </a:pPr>
            <a:r>
              <a:rPr lang="hu-HU" altLang="hu-HU" sz="2800" dirty="0" smtClean="0">
                <a:latin typeface="Times New Roman" pitchFamily="18" charset="0"/>
                <a:cs typeface="Times New Roman" pitchFamily="18" charset="0"/>
              </a:rPr>
              <a:t>A centrumok felnőttképzésben való szerepvállalásának növelése</a:t>
            </a:r>
          </a:p>
        </p:txBody>
      </p:sp>
      <p:pic>
        <p:nvPicPr>
          <p:cNvPr id="29700" name="Kép 6" descr="C:\Users\ArvayE\AppData\Local\Microsoft\Windows\Temporary Internet Files\Content.IE5\HHDONBWS\220px-Grid-tree.svg[1].png"/>
          <p:cNvPicPr>
            <a:picLocks noChangeAspect="1" noChangeArrowheads="1"/>
          </p:cNvPicPr>
          <p:nvPr/>
        </p:nvPicPr>
        <p:blipFill>
          <a:blip r:embed="rId3" cstate="print"/>
          <a:srcRect/>
          <a:stretch>
            <a:fillRect/>
          </a:stretch>
        </p:blipFill>
        <p:spPr bwMode="auto">
          <a:xfrm>
            <a:off x="6026150" y="3789363"/>
            <a:ext cx="2506663" cy="24479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467544" y="1196752"/>
            <a:ext cx="8060432" cy="1008112"/>
          </a:xfrm>
        </p:spPr>
        <p:txBody>
          <a:bodyPr>
            <a:noAutofit/>
          </a:bodyPr>
          <a:lstStyle/>
          <a:p>
            <a:pPr algn="ctr"/>
            <a:r>
              <a:rPr lang="hu-HU" sz="2800" b="1" dirty="0" smtClean="0"/>
              <a:t>IV. A </a:t>
            </a:r>
            <a:r>
              <a:rPr lang="hu-HU" sz="2800" b="1" dirty="0"/>
              <a:t>szakképző intézmények képzési szerkezetének </a:t>
            </a:r>
            <a:r>
              <a:rPr lang="hu-HU" sz="2800" b="1" dirty="0" smtClean="0"/>
              <a:t>változásai 1.</a:t>
            </a:r>
            <a:endParaRPr lang="hu-HU" sz="2800" b="1" dirty="0"/>
          </a:p>
        </p:txBody>
      </p:sp>
      <p:sp>
        <p:nvSpPr>
          <p:cNvPr id="18435" name="Content Placeholder 5"/>
          <p:cNvSpPr>
            <a:spLocks noGrp="1"/>
          </p:cNvSpPr>
          <p:nvPr>
            <p:ph idx="13"/>
          </p:nvPr>
        </p:nvSpPr>
        <p:spPr>
          <a:xfrm>
            <a:off x="428596" y="2276872"/>
            <a:ext cx="8247860" cy="4152524"/>
          </a:xfrm>
        </p:spPr>
        <p:txBody>
          <a:bodyPr>
            <a:noAutofit/>
          </a:bodyPr>
          <a:lstStyle/>
          <a:p>
            <a:pPr>
              <a:buClr>
                <a:srgbClr val="A69765"/>
              </a:buClr>
              <a:defRPr/>
            </a:pPr>
            <a:r>
              <a:rPr lang="hu-HU" sz="2400" dirty="0" smtClean="0">
                <a:latin typeface="Times New Roman" pitchFamily="18" charset="0"/>
                <a:cs typeface="Times New Roman" pitchFamily="18" charset="0"/>
              </a:rPr>
              <a:t>A 2016/2017-es </a:t>
            </a:r>
            <a:r>
              <a:rPr lang="hu-HU" sz="2400" dirty="0">
                <a:latin typeface="Times New Roman" pitchFamily="18" charset="0"/>
                <a:cs typeface="Times New Roman" pitchFamily="18" charset="0"/>
              </a:rPr>
              <a:t>tanévtől új képzési struktúra</a:t>
            </a:r>
          </a:p>
          <a:p>
            <a:pPr marL="0" indent="0">
              <a:defRPr/>
            </a:pPr>
            <a:r>
              <a:rPr lang="hu-HU" sz="2400" dirty="0">
                <a:latin typeface="Times New Roman" pitchFamily="18" charset="0"/>
                <a:cs typeface="Times New Roman" pitchFamily="18" charset="0"/>
              </a:rPr>
              <a:t>	</a:t>
            </a:r>
            <a:r>
              <a:rPr lang="hu-HU" sz="2400" b="1" dirty="0" smtClean="0">
                <a:ln w="10541" cmpd="sng">
                  <a:solidFill>
                    <a:schemeClr val="accent1">
                      <a:shade val="88000"/>
                      <a:satMod val="110000"/>
                    </a:schemeClr>
                  </a:solidFill>
                  <a:prstDash val="solid"/>
                </a:ln>
                <a:latin typeface="Times New Roman" pitchFamily="18" charset="0"/>
                <a:cs typeface="Times New Roman" pitchFamily="18" charset="0"/>
              </a:rPr>
              <a:t>szakközépiskola   	 </a:t>
            </a:r>
            <a:r>
              <a:rPr lang="hu-HU" sz="2400" b="1" dirty="0" smtClean="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rPr>
              <a:t>szakgimnázium</a:t>
            </a:r>
            <a:endParaRPr lang="hu-HU" sz="2400" b="1" dirty="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endParaRPr>
          </a:p>
          <a:p>
            <a:pPr lvl="1">
              <a:buClr>
                <a:srgbClr val="A69765"/>
              </a:buClr>
              <a:buNone/>
              <a:defRPr/>
            </a:pPr>
            <a:r>
              <a:rPr lang="hu-HU" sz="2400" dirty="0" smtClean="0">
                <a:latin typeface="Times New Roman" pitchFamily="18" charset="0"/>
                <a:cs typeface="Times New Roman" pitchFamily="18" charset="0"/>
              </a:rPr>
              <a:t>	4+1 </a:t>
            </a:r>
            <a:r>
              <a:rPr lang="hu-HU" sz="2400" dirty="0">
                <a:latin typeface="Times New Roman" pitchFamily="18" charset="0"/>
                <a:cs typeface="Times New Roman" pitchFamily="18" charset="0"/>
              </a:rPr>
              <a:t>éves képzés</a:t>
            </a:r>
          </a:p>
          <a:p>
            <a:pPr marL="796925" lvl="2" indent="-342900">
              <a:buClr>
                <a:srgbClr val="A69765"/>
              </a:buClr>
              <a:buNone/>
              <a:defRPr/>
            </a:pPr>
            <a:r>
              <a:rPr lang="hu-HU" dirty="0" smtClean="0">
                <a:latin typeface="Times New Roman" pitchFamily="18" charset="0"/>
                <a:cs typeface="Times New Roman" pitchFamily="18" charset="0"/>
              </a:rPr>
              <a:t>	gimnáziumi </a:t>
            </a:r>
            <a:r>
              <a:rPr lang="hu-HU" dirty="0">
                <a:latin typeface="Times New Roman" pitchFamily="18" charset="0"/>
                <a:cs typeface="Times New Roman" pitchFamily="18" charset="0"/>
              </a:rPr>
              <a:t>végzettséggel </a:t>
            </a:r>
            <a:r>
              <a:rPr lang="hu-HU" dirty="0" smtClean="0">
                <a:latin typeface="Times New Roman" pitchFamily="18" charset="0"/>
                <a:cs typeface="Times New Roman" pitchFamily="18" charset="0"/>
              </a:rPr>
              <a:t>v. más ágazati szakgimnáziumi   végzettséggel továbbra </a:t>
            </a:r>
            <a:r>
              <a:rPr lang="hu-HU" dirty="0">
                <a:latin typeface="Times New Roman" pitchFamily="18" charset="0"/>
                <a:cs typeface="Times New Roman" pitchFamily="18" charset="0"/>
              </a:rPr>
              <a:t>is 2 éves </a:t>
            </a:r>
            <a:r>
              <a:rPr lang="hu-HU" dirty="0" smtClean="0">
                <a:latin typeface="Times New Roman" pitchFamily="18" charset="0"/>
                <a:cs typeface="Times New Roman" pitchFamily="18" charset="0"/>
              </a:rPr>
              <a:t>szakmai </a:t>
            </a:r>
            <a:r>
              <a:rPr lang="hu-HU" dirty="0">
                <a:latin typeface="Times New Roman" pitchFamily="18" charset="0"/>
                <a:cs typeface="Times New Roman" pitchFamily="18" charset="0"/>
              </a:rPr>
              <a:t>képzés!</a:t>
            </a:r>
          </a:p>
          <a:p>
            <a:pPr marL="0" indent="0">
              <a:defRPr/>
            </a:pPr>
            <a:r>
              <a:rPr lang="hu-HU" sz="2400" dirty="0">
                <a:latin typeface="Times New Roman" pitchFamily="18" charset="0"/>
                <a:cs typeface="Times New Roman" pitchFamily="18" charset="0"/>
              </a:rPr>
              <a:t>	</a:t>
            </a:r>
            <a:r>
              <a:rPr lang="hu-HU" sz="2400" b="1" dirty="0">
                <a:ln w="10541" cmpd="sng">
                  <a:solidFill>
                    <a:schemeClr val="accent1">
                      <a:shade val="88000"/>
                      <a:satMod val="110000"/>
                    </a:schemeClr>
                  </a:solidFill>
                  <a:prstDash val="solid"/>
                </a:ln>
                <a:latin typeface="Times New Roman" pitchFamily="18" charset="0"/>
                <a:cs typeface="Times New Roman" pitchFamily="18" charset="0"/>
              </a:rPr>
              <a:t>szakiskola 	</a:t>
            </a:r>
            <a:r>
              <a:rPr lang="hu-HU" sz="2400" b="1" dirty="0" smtClean="0">
                <a:ln w="10541" cmpd="sng">
                  <a:solidFill>
                    <a:schemeClr val="accent1">
                      <a:shade val="88000"/>
                      <a:satMod val="110000"/>
                    </a:schemeClr>
                  </a:solidFill>
                  <a:prstDash val="solid"/>
                </a:ln>
                <a:latin typeface="Times New Roman" pitchFamily="18" charset="0"/>
                <a:cs typeface="Times New Roman" pitchFamily="18" charset="0"/>
              </a:rPr>
              <a:t> </a:t>
            </a:r>
            <a:r>
              <a:rPr lang="hu-HU" sz="2400" b="1" dirty="0" smtClean="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rPr>
              <a:t>szakközépiskola</a:t>
            </a:r>
            <a:r>
              <a:rPr lang="hu-HU" sz="2400" b="1" dirty="0" smtClean="0">
                <a:ln w="10541" cmpd="sng">
                  <a:solidFill>
                    <a:schemeClr val="accent1">
                      <a:shade val="88000"/>
                      <a:satMod val="110000"/>
                    </a:schemeClr>
                  </a:solidFill>
                  <a:prstDash val="solid"/>
                </a:ln>
                <a:latin typeface="Times New Roman" pitchFamily="18" charset="0"/>
                <a:cs typeface="Times New Roman" pitchFamily="18" charset="0"/>
              </a:rPr>
              <a:t> </a:t>
            </a:r>
            <a:endParaRPr lang="hu-HU" sz="2400" b="1" dirty="0">
              <a:ln w="10541" cmpd="sng">
                <a:solidFill>
                  <a:schemeClr val="accent1">
                    <a:shade val="88000"/>
                    <a:satMod val="110000"/>
                  </a:schemeClr>
                </a:solidFill>
                <a:prstDash val="solid"/>
              </a:ln>
              <a:latin typeface="Times New Roman" pitchFamily="18" charset="0"/>
              <a:cs typeface="Times New Roman" pitchFamily="18" charset="0"/>
            </a:endParaRPr>
          </a:p>
          <a:p>
            <a:pPr lvl="1">
              <a:buClr>
                <a:srgbClr val="A69765"/>
              </a:buClr>
              <a:buNone/>
              <a:defRPr/>
            </a:pPr>
            <a:r>
              <a:rPr lang="hu-HU" sz="2400" dirty="0" smtClean="0">
                <a:latin typeface="Times New Roman" pitchFamily="18" charset="0"/>
                <a:cs typeface="Times New Roman" pitchFamily="18" charset="0"/>
              </a:rPr>
              <a:t>	3+2 </a:t>
            </a:r>
            <a:r>
              <a:rPr lang="hu-HU" sz="2400" dirty="0">
                <a:latin typeface="Times New Roman" pitchFamily="18" charset="0"/>
                <a:cs typeface="Times New Roman" pitchFamily="18" charset="0"/>
              </a:rPr>
              <a:t>éves képzés</a:t>
            </a:r>
          </a:p>
          <a:p>
            <a:pPr lvl="1">
              <a:buClr>
                <a:srgbClr val="A69765"/>
              </a:buClr>
              <a:buNone/>
              <a:defRPr/>
            </a:pPr>
            <a:r>
              <a:rPr lang="hu-HU" sz="2400" dirty="0" smtClean="0">
                <a:latin typeface="Times New Roman" pitchFamily="18" charset="0"/>
                <a:cs typeface="Times New Roman" pitchFamily="18" charset="0"/>
              </a:rPr>
              <a:t>	a három szakképző évfolyam után a tanuló döntése szerint érettségi </a:t>
            </a:r>
            <a:r>
              <a:rPr lang="hu-HU" sz="2400" dirty="0">
                <a:latin typeface="Times New Roman" pitchFamily="18" charset="0"/>
                <a:cs typeface="Times New Roman" pitchFamily="18" charset="0"/>
              </a:rPr>
              <a:t>megszerzése a szakképzettség beszámításával</a:t>
            </a:r>
          </a:p>
          <a:p>
            <a:pPr marL="0" indent="0">
              <a:defRPr/>
            </a:pPr>
            <a:r>
              <a:rPr lang="hu-HU" sz="2400" b="1" dirty="0">
                <a:ln w="10541" cmpd="sng">
                  <a:solidFill>
                    <a:schemeClr val="accent1">
                      <a:shade val="88000"/>
                      <a:satMod val="110000"/>
                    </a:schemeClr>
                  </a:solidFill>
                  <a:prstDash val="solid"/>
                </a:ln>
                <a:latin typeface="Times New Roman" pitchFamily="18" charset="0"/>
                <a:cs typeface="Times New Roman" pitchFamily="18" charset="0"/>
              </a:rPr>
              <a:t>      </a:t>
            </a:r>
            <a:r>
              <a:rPr lang="hu-HU" sz="2300" b="1" dirty="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rPr>
              <a:t>Mindkét tanulási út érettségivel végződik.</a:t>
            </a:r>
          </a:p>
          <a:p>
            <a:r>
              <a:rPr lang="hu-HU" sz="2400" dirty="0" smtClean="0">
                <a:latin typeface="Times New Roman" pitchFamily="18" charset="0"/>
                <a:cs typeface="Times New Roman" pitchFamily="18" charset="0"/>
              </a:rPr>
              <a:t> </a:t>
            </a:r>
            <a:endParaRPr lang="hu-HU" sz="2400" i="1" dirty="0">
              <a:latin typeface="Times New Roman" pitchFamily="18" charset="0"/>
              <a:cs typeface="Times New Roman" pitchFamily="18" charset="0"/>
            </a:endParaRPr>
          </a:p>
          <a:p>
            <a:pPr marL="342900" indent="-342900">
              <a:buFont typeface="Arial" panose="020B0604020202020204" pitchFamily="34" charset="0"/>
              <a:buChar char="•"/>
            </a:pPr>
            <a:endParaRPr lang="hu-HU" sz="2400" dirty="0" smtClean="0">
              <a:latin typeface="Times New Roman" pitchFamily="18" charset="0"/>
              <a:cs typeface="Times New Roman" pitchFamily="18" charset="0"/>
            </a:endParaRPr>
          </a:p>
        </p:txBody>
      </p:sp>
      <p:sp>
        <p:nvSpPr>
          <p:cNvPr id="4" name="Jobbra nyíl 3"/>
          <p:cNvSpPr/>
          <p:nvPr/>
        </p:nvSpPr>
        <p:spPr>
          <a:xfrm>
            <a:off x="3643306" y="2928934"/>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Jobbra nyíl 4"/>
          <p:cNvSpPr/>
          <p:nvPr/>
        </p:nvSpPr>
        <p:spPr>
          <a:xfrm>
            <a:off x="2928926" y="4572008"/>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11762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5"/>
          <p:cNvSpPr>
            <a:spLocks noGrp="1"/>
          </p:cNvSpPr>
          <p:nvPr>
            <p:ph idx="13"/>
          </p:nvPr>
        </p:nvSpPr>
        <p:spPr>
          <a:xfrm>
            <a:off x="321937" y="2204864"/>
            <a:ext cx="8568952" cy="4392488"/>
          </a:xfrm>
        </p:spPr>
        <p:txBody>
          <a:bodyPr>
            <a:noAutofit/>
          </a:bodyPr>
          <a:lstStyle/>
          <a:p>
            <a:r>
              <a:rPr lang="hu-HU" b="1" dirty="0" smtClean="0"/>
              <a:t> </a:t>
            </a:r>
            <a:r>
              <a:rPr lang="hu-HU" sz="2400" b="1" dirty="0" smtClean="0">
                <a:ln w="10541" cmpd="sng">
                  <a:solidFill>
                    <a:schemeClr val="accent1">
                      <a:shade val="88000"/>
                      <a:satMod val="110000"/>
                    </a:schemeClr>
                  </a:solidFill>
                  <a:prstDash val="solid"/>
                </a:ln>
                <a:latin typeface="Times New Roman" pitchFamily="18" charset="0"/>
                <a:cs typeface="Times New Roman" pitchFamily="18" charset="0"/>
              </a:rPr>
              <a:t>Speciális és készségfejlesztő szakiskola 	 </a:t>
            </a:r>
            <a:r>
              <a:rPr lang="hu-HU" sz="2400" b="1" dirty="0" err="1" smtClean="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rPr>
              <a:t>szakiskola</a:t>
            </a:r>
            <a:r>
              <a:rPr lang="hu-HU" sz="2400" b="1" dirty="0" smtClean="0">
                <a:ln w="10541" cmpd="sng">
                  <a:solidFill>
                    <a:schemeClr val="accent1">
                      <a:shade val="88000"/>
                      <a:satMod val="110000"/>
                    </a:schemeClr>
                  </a:solidFill>
                  <a:prstDash val="solid"/>
                </a:ln>
                <a:solidFill>
                  <a:srgbClr val="00B0F0"/>
                </a:solidFill>
                <a:latin typeface="Times New Roman" pitchFamily="18" charset="0"/>
                <a:cs typeface="Times New Roman" pitchFamily="18" charset="0"/>
              </a:rPr>
              <a:t>, 								készségfejlesztő 							speciális szakiskola</a:t>
            </a:r>
            <a:endParaRPr lang="hu-HU" sz="2400" b="1" dirty="0" smtClean="0"/>
          </a:p>
          <a:p>
            <a:pPr>
              <a:spcBef>
                <a:spcPts val="0"/>
              </a:spcBef>
            </a:pPr>
            <a:r>
              <a:rPr lang="hu-HU" sz="2200" dirty="0" smtClean="0">
                <a:solidFill>
                  <a:schemeClr val="tx2"/>
                </a:solidFill>
                <a:latin typeface="Times New Roman" pitchFamily="18" charset="0"/>
                <a:cs typeface="Times New Roman" pitchFamily="18" charset="0"/>
              </a:rPr>
              <a:t>Szakiskola</a:t>
            </a:r>
            <a:r>
              <a:rPr lang="hu-HU" sz="2200" dirty="0" smtClean="0">
                <a:latin typeface="Times New Roman" pitchFamily="18" charset="0"/>
                <a:cs typeface="Times New Roman" pitchFamily="18" charset="0"/>
              </a:rPr>
              <a:t>: a többi tanulóval sajátos nevelési igénye miatt </a:t>
            </a:r>
            <a:r>
              <a:rPr lang="hu-HU" sz="2200" dirty="0" err="1" smtClean="0">
                <a:latin typeface="Times New Roman" pitchFamily="18" charset="0"/>
                <a:cs typeface="Times New Roman" pitchFamily="18" charset="0"/>
              </a:rPr>
              <a:t>együtthaladásra</a:t>
            </a:r>
            <a:r>
              <a:rPr lang="hu-HU" sz="2200" dirty="0" smtClean="0">
                <a:latin typeface="Times New Roman" pitchFamily="18" charset="0"/>
                <a:cs typeface="Times New Roman" pitchFamily="18" charset="0"/>
              </a:rPr>
              <a:t> képtelen tanulókat készíti fel szakmai vizsgára és nyújt részükre a munkába álláshoz és az életkezdéshez szükséges ismereteket.</a:t>
            </a:r>
          </a:p>
          <a:p>
            <a:pPr>
              <a:spcBef>
                <a:spcPts val="0"/>
              </a:spcBef>
            </a:pPr>
            <a:r>
              <a:rPr lang="hu-HU" sz="2200" dirty="0" smtClean="0">
                <a:solidFill>
                  <a:schemeClr val="tx2"/>
                </a:solidFill>
                <a:latin typeface="Times New Roman" pitchFamily="18" charset="0"/>
                <a:cs typeface="Times New Roman" pitchFamily="18" charset="0"/>
              </a:rPr>
              <a:t>Készségfejlesztő speciális szakiskola</a:t>
            </a:r>
            <a:r>
              <a:rPr lang="hu-HU" sz="2200" dirty="0" smtClean="0">
                <a:latin typeface="Times New Roman" pitchFamily="18" charset="0"/>
                <a:cs typeface="Times New Roman" pitchFamily="18" charset="0"/>
              </a:rPr>
              <a:t>: a középsúlyos értelmi fogyatékos tanulók részére biztosítja az életkezdéshez való felkészülést, a munkába állást lehetővé tevő egyszerű betanulást igénylő munkafolyamatok elsajátítását.</a:t>
            </a:r>
          </a:p>
          <a:p>
            <a:r>
              <a:rPr lang="hu-HU" sz="2200" b="1" dirty="0" smtClean="0">
                <a:latin typeface="Times New Roman" pitchFamily="18" charset="0"/>
                <a:cs typeface="Times New Roman" pitchFamily="18" charset="0"/>
              </a:rPr>
              <a:t>A szakiskolában, készségfejlesztő speciális szakiskolában az évfolyamok száma a speciális kerettanterv szerint meghatározott.</a:t>
            </a:r>
          </a:p>
          <a:p>
            <a:r>
              <a:rPr lang="hu-HU" sz="2200" dirty="0" smtClean="0">
                <a:latin typeface="Times New Roman" pitchFamily="18" charset="0"/>
                <a:cs typeface="Times New Roman" pitchFamily="18" charset="0"/>
              </a:rPr>
              <a:t/>
            </a:r>
            <a:br>
              <a:rPr lang="hu-HU" sz="2200" dirty="0" smtClean="0">
                <a:latin typeface="Times New Roman" pitchFamily="18" charset="0"/>
                <a:cs typeface="Times New Roman" pitchFamily="18" charset="0"/>
              </a:rPr>
            </a:br>
            <a:endParaRPr lang="hu-HU" sz="2200" dirty="0" smtClean="0">
              <a:latin typeface="Times New Roman" pitchFamily="18" charset="0"/>
              <a:cs typeface="Times New Roman" pitchFamily="18" charset="0"/>
            </a:endParaRPr>
          </a:p>
          <a:p>
            <a:pPr marL="617538" lvl="1" indent="-342900">
              <a:buFont typeface="Arial" panose="020B0604020202020204" pitchFamily="34" charset="0"/>
              <a:buChar char="•"/>
            </a:pPr>
            <a:endParaRPr lang="hu-HU"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hu-HU" sz="2000" dirty="0" smtClean="0">
              <a:latin typeface="Times New Roman" panose="02020603050405020304" pitchFamily="18" charset="0"/>
              <a:cs typeface="Times New Roman" panose="02020603050405020304" pitchFamily="18" charset="0"/>
            </a:endParaRPr>
          </a:p>
          <a:p>
            <a:pPr lvl="1">
              <a:spcBef>
                <a:spcPts val="0"/>
              </a:spcBef>
              <a:spcAft>
                <a:spcPts val="600"/>
              </a:spcAft>
              <a:buFont typeface="Wingdings" pitchFamily="2" charset="2"/>
              <a:buChar char="§"/>
            </a:pPr>
            <a:endParaRPr lang="hu-HU" sz="2000" dirty="0" smtClean="0">
              <a:solidFill>
                <a:schemeClr val="tx1"/>
              </a:solidFill>
              <a:latin typeface="Times New Roman" pitchFamily="18" charset="0"/>
              <a:cs typeface="Times New Roman" pitchFamily="18" charset="0"/>
            </a:endParaRPr>
          </a:p>
        </p:txBody>
      </p:sp>
      <p:sp>
        <p:nvSpPr>
          <p:cNvPr id="4" name="Cím 1"/>
          <p:cNvSpPr txBox="1">
            <a:spLocks/>
          </p:cNvSpPr>
          <p:nvPr/>
        </p:nvSpPr>
        <p:spPr bwMode="auto">
          <a:xfrm>
            <a:off x="491613" y="1268760"/>
            <a:ext cx="82296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algn="l"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hu-HU" sz="2800" b="1" dirty="0" smtClean="0"/>
              <a:t>IV. A szakképző intézmények képzési szerkezetének változásai 2.</a:t>
            </a:r>
            <a:endParaRPr lang="hu-HU" sz="2800" b="1" dirty="0"/>
          </a:p>
        </p:txBody>
      </p:sp>
      <p:sp>
        <p:nvSpPr>
          <p:cNvPr id="5" name="Jobbra nyíl 4"/>
          <p:cNvSpPr/>
          <p:nvPr/>
        </p:nvSpPr>
        <p:spPr>
          <a:xfrm>
            <a:off x="5500694" y="2357430"/>
            <a:ext cx="357190" cy="198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Jobbra nyíl 5"/>
          <p:cNvSpPr/>
          <p:nvPr/>
        </p:nvSpPr>
        <p:spPr>
          <a:xfrm>
            <a:off x="5500694" y="2714620"/>
            <a:ext cx="357190" cy="198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77135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16731" y="4089053"/>
            <a:ext cx="2088232" cy="18164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Szakmai ismeretek </a:t>
            </a:r>
          </a:p>
          <a:p>
            <a:pPr algn="ctr"/>
            <a:r>
              <a:rPr lang="hu-HU" dirty="0" smtClean="0"/>
              <a:t>(ágazati érettségi)</a:t>
            </a:r>
            <a:endParaRPr lang="hu-HU" dirty="0"/>
          </a:p>
        </p:txBody>
      </p:sp>
      <p:sp>
        <p:nvSpPr>
          <p:cNvPr id="4" name="Téglalap 3"/>
          <p:cNvSpPr/>
          <p:nvPr/>
        </p:nvSpPr>
        <p:spPr>
          <a:xfrm>
            <a:off x="1016731" y="2011743"/>
            <a:ext cx="2088232" cy="207731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dirty="0" smtClean="0">
                <a:solidFill>
                  <a:schemeClr val="tx1"/>
                </a:solidFill>
              </a:rPr>
              <a:t>Közismeret (érettségire felkészülés)</a:t>
            </a:r>
            <a:endParaRPr lang="hu-HU" dirty="0">
              <a:solidFill>
                <a:schemeClr val="tx1"/>
              </a:solidFill>
            </a:endParaRPr>
          </a:p>
        </p:txBody>
      </p:sp>
      <p:sp>
        <p:nvSpPr>
          <p:cNvPr id="6" name="Téglalap 5"/>
          <p:cNvSpPr/>
          <p:nvPr/>
        </p:nvSpPr>
        <p:spPr>
          <a:xfrm>
            <a:off x="5220072" y="2029729"/>
            <a:ext cx="2088232" cy="161529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dirty="0">
                <a:solidFill>
                  <a:schemeClr val="tx1"/>
                </a:solidFill>
              </a:rPr>
              <a:t>Közismeret (érettségire felkészülés)</a:t>
            </a:r>
          </a:p>
        </p:txBody>
      </p:sp>
      <p:sp>
        <p:nvSpPr>
          <p:cNvPr id="8" name="Téglalap 7"/>
          <p:cNvSpPr/>
          <p:nvPr/>
        </p:nvSpPr>
        <p:spPr>
          <a:xfrm>
            <a:off x="5220072" y="3645023"/>
            <a:ext cx="2088232" cy="444031"/>
          </a:xfrm>
          <a:prstGeom prst="rect">
            <a:avLst/>
          </a:prstGeom>
          <a:solidFill>
            <a:srgbClr val="86FE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500" dirty="0" smtClean="0">
                <a:solidFill>
                  <a:schemeClr val="tx1"/>
                </a:solidFill>
              </a:rPr>
              <a:t>Szakmai ismeretek 2.</a:t>
            </a:r>
          </a:p>
        </p:txBody>
      </p:sp>
      <p:sp>
        <p:nvSpPr>
          <p:cNvPr id="3" name="Jobbra nyíl 2"/>
          <p:cNvSpPr/>
          <p:nvPr/>
        </p:nvSpPr>
        <p:spPr>
          <a:xfrm>
            <a:off x="3563888" y="3524976"/>
            <a:ext cx="1368152" cy="112815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5220072" y="4089055"/>
            <a:ext cx="2088232" cy="18164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Szakmai ismeretek 1. </a:t>
            </a:r>
          </a:p>
          <a:p>
            <a:pPr algn="ctr"/>
            <a:endParaRPr lang="hu-HU" sz="800" dirty="0" smtClean="0"/>
          </a:p>
          <a:p>
            <a:pPr algn="ctr"/>
            <a:r>
              <a:rPr lang="hu-HU" dirty="0" smtClean="0"/>
              <a:t>(Szi1+Szi2</a:t>
            </a:r>
          </a:p>
          <a:p>
            <a:pPr algn="ctr"/>
            <a:r>
              <a:rPr lang="hu-HU" dirty="0" smtClean="0"/>
              <a:t>szakmai érettségi vizsga + szakképesítés)</a:t>
            </a:r>
            <a:endParaRPr lang="hu-HU" dirty="0"/>
          </a:p>
        </p:txBody>
      </p:sp>
      <p:sp>
        <p:nvSpPr>
          <p:cNvPr id="9" name="Szövegdoboz 8"/>
          <p:cNvSpPr txBox="1"/>
          <p:nvPr/>
        </p:nvSpPr>
        <p:spPr>
          <a:xfrm>
            <a:off x="1187624" y="1484784"/>
            <a:ext cx="1903085" cy="369332"/>
          </a:xfrm>
          <a:prstGeom prst="rect">
            <a:avLst/>
          </a:prstGeom>
          <a:noFill/>
        </p:spPr>
        <p:txBody>
          <a:bodyPr wrap="none" rtlCol="0">
            <a:spAutoFit/>
          </a:bodyPr>
          <a:lstStyle/>
          <a:p>
            <a:r>
              <a:rPr lang="hu-HU" dirty="0" smtClean="0"/>
              <a:t>Szakközépiskola</a:t>
            </a:r>
            <a:endParaRPr lang="hu-HU" dirty="0"/>
          </a:p>
        </p:txBody>
      </p:sp>
      <p:sp>
        <p:nvSpPr>
          <p:cNvPr id="12" name="Szövegdoboz 11"/>
          <p:cNvSpPr txBox="1"/>
          <p:nvPr/>
        </p:nvSpPr>
        <p:spPr>
          <a:xfrm>
            <a:off x="5312645" y="1452518"/>
            <a:ext cx="1813317" cy="369332"/>
          </a:xfrm>
          <a:prstGeom prst="rect">
            <a:avLst/>
          </a:prstGeom>
          <a:noFill/>
        </p:spPr>
        <p:txBody>
          <a:bodyPr wrap="none" rtlCol="0">
            <a:spAutoFit/>
          </a:bodyPr>
          <a:lstStyle/>
          <a:p>
            <a:r>
              <a:rPr lang="hu-HU" dirty="0" smtClean="0"/>
              <a:t>Szakgimnázium</a:t>
            </a:r>
            <a:endParaRPr lang="hu-HU" dirty="0"/>
          </a:p>
        </p:txBody>
      </p:sp>
      <p:sp>
        <p:nvSpPr>
          <p:cNvPr id="13" name="Szövegdoboz 12"/>
          <p:cNvSpPr txBox="1"/>
          <p:nvPr/>
        </p:nvSpPr>
        <p:spPr>
          <a:xfrm>
            <a:off x="1109304" y="6021288"/>
            <a:ext cx="1659429" cy="369332"/>
          </a:xfrm>
          <a:prstGeom prst="rect">
            <a:avLst/>
          </a:prstGeom>
          <a:noFill/>
        </p:spPr>
        <p:txBody>
          <a:bodyPr wrap="none" rtlCol="0">
            <a:spAutoFit/>
          </a:bodyPr>
          <a:lstStyle/>
          <a:p>
            <a:r>
              <a:rPr lang="hu-HU" dirty="0" smtClean="0"/>
              <a:t>2016. 08.31-ig</a:t>
            </a:r>
            <a:endParaRPr lang="hu-HU" dirty="0"/>
          </a:p>
        </p:txBody>
      </p:sp>
      <p:sp>
        <p:nvSpPr>
          <p:cNvPr id="14" name="Szövegdoboz 13"/>
          <p:cNvSpPr txBox="1"/>
          <p:nvPr/>
        </p:nvSpPr>
        <p:spPr>
          <a:xfrm>
            <a:off x="5004048" y="5989022"/>
            <a:ext cx="2672526" cy="369332"/>
          </a:xfrm>
          <a:prstGeom prst="rect">
            <a:avLst/>
          </a:prstGeom>
          <a:noFill/>
        </p:spPr>
        <p:txBody>
          <a:bodyPr wrap="none" rtlCol="0">
            <a:spAutoFit/>
          </a:bodyPr>
          <a:lstStyle/>
          <a:p>
            <a:r>
              <a:rPr lang="hu-HU" dirty="0" smtClean="0"/>
              <a:t>2016. 09. 01-től felmenő</a:t>
            </a:r>
            <a:endParaRPr lang="hu-HU" dirty="0"/>
          </a:p>
        </p:txBody>
      </p:sp>
    </p:spTree>
    <p:extLst>
      <p:ext uri="{BB962C8B-B14F-4D97-AF65-F5344CB8AC3E}">
        <p14:creationId xmlns:p14="http://schemas.microsoft.com/office/powerpoint/2010/main" val="34345809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anim calcmode="lin" valueType="num">
                                      <p:cBhvr>
                                        <p:cTn id="30" dur="2000" fill="hold"/>
                                        <p:tgtEl>
                                          <p:spTgt spid="3"/>
                                        </p:tgtEl>
                                        <p:attrNameLst>
                                          <p:attrName>ppt_w</p:attrName>
                                        </p:attrNameLst>
                                      </p:cBhvr>
                                      <p:tavLst>
                                        <p:tav tm="0" fmla="#ppt_w*sin(2.5*pi*$)">
                                          <p:val>
                                            <p:fltVal val="0"/>
                                          </p:val>
                                        </p:tav>
                                        <p:tav tm="100000">
                                          <p:val>
                                            <p:fltVal val="1"/>
                                          </p:val>
                                        </p:tav>
                                      </p:tavLst>
                                    </p:anim>
                                    <p:anim calcmode="lin" valueType="num">
                                      <p:cBhvr>
                                        <p:cTn id="31"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 calcmode="lin" valueType="num">
                                      <p:cBhvr>
                                        <p:cTn id="60" dur="1000" fill="hold"/>
                                        <p:tgtEl>
                                          <p:spTgt spid="14"/>
                                        </p:tgtEl>
                                        <p:attrNameLst>
                                          <p:attrName>style.rotation</p:attrName>
                                        </p:attrNameLst>
                                      </p:cBhvr>
                                      <p:tavLst>
                                        <p:tav tm="0">
                                          <p:val>
                                            <p:fltVal val="90"/>
                                          </p:val>
                                        </p:tav>
                                        <p:tav tm="100000">
                                          <p:val>
                                            <p:fltVal val="0"/>
                                          </p:val>
                                        </p:tav>
                                      </p:tavLst>
                                    </p:anim>
                                    <p:animEffect transition="in" filter="fade">
                                      <p:cBhvr>
                                        <p:cTn id="6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0" grpId="0" animBg="1"/>
      <p:bldP spid="9"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a:xfrm>
            <a:off x="457200" y="1052513"/>
            <a:ext cx="8229600" cy="720725"/>
          </a:xfrm>
        </p:spPr>
        <p:txBody>
          <a:bodyPr/>
          <a:lstStyle/>
          <a:p>
            <a:pPr algn="ctr"/>
            <a:r>
              <a:rPr lang="hu-HU" altLang="hu-HU" sz="2800" b="1" dirty="0" smtClean="0">
                <a:solidFill>
                  <a:srgbClr val="A69765"/>
                </a:solidFill>
                <a:latin typeface="Times New Roman" pitchFamily="18" charset="0"/>
                <a:cs typeface="Times New Roman" pitchFamily="18" charset="0"/>
              </a:rPr>
              <a:t>Új közismereti tantárgy</a:t>
            </a:r>
            <a:endParaRPr lang="hu-HU" altLang="hu-HU" sz="2800" dirty="0" smtClean="0"/>
          </a:p>
        </p:txBody>
      </p:sp>
      <p:sp>
        <p:nvSpPr>
          <p:cNvPr id="27651" name="Tartalom helye 2"/>
          <p:cNvSpPr>
            <a:spLocks noGrp="1"/>
          </p:cNvSpPr>
          <p:nvPr>
            <p:ph sz="quarter" idx="1"/>
          </p:nvPr>
        </p:nvSpPr>
        <p:spPr>
          <a:xfrm>
            <a:off x="395288" y="1773238"/>
            <a:ext cx="8291512" cy="4383087"/>
          </a:xfrm>
        </p:spPr>
        <p:txBody>
          <a:bodyPr/>
          <a:lstStyle/>
          <a:p>
            <a:pPr marL="0" indent="0" algn="ctr">
              <a:buFont typeface="Wingdings 3" pitchFamily="18" charset="2"/>
              <a:buNone/>
            </a:pPr>
            <a:r>
              <a:rPr lang="hu-HU" altLang="hu-HU" sz="2400" b="1" dirty="0" smtClean="0">
                <a:latin typeface="Times New Roman" pitchFamily="18" charset="0"/>
                <a:cs typeface="Times New Roman" pitchFamily="18" charset="0"/>
              </a:rPr>
              <a:t>Természettudományos</a:t>
            </a:r>
            <a:r>
              <a:rPr lang="hu-HU" altLang="hu-HU" sz="2400" dirty="0" smtClean="0">
                <a:latin typeface="Times New Roman" pitchFamily="18" charset="0"/>
                <a:cs typeface="Times New Roman" pitchFamily="18" charset="0"/>
              </a:rPr>
              <a:t> ismeretek komplex módon történő oktatása</a:t>
            </a:r>
          </a:p>
          <a:p>
            <a:pPr marL="0" indent="0" algn="ctr">
              <a:buFont typeface="Wingdings 3" pitchFamily="18" charset="2"/>
              <a:buNone/>
            </a:pPr>
            <a:endParaRPr lang="hu-HU" altLang="hu-HU" dirty="0" smtClean="0">
              <a:latin typeface="Times New Roman" pitchFamily="18" charset="0"/>
              <a:cs typeface="Times New Roman" pitchFamily="18" charset="0"/>
            </a:endParaRPr>
          </a:p>
        </p:txBody>
      </p:sp>
      <p:graphicFrame>
        <p:nvGraphicFramePr>
          <p:cNvPr id="4" name="Diagram 3"/>
          <p:cNvGraphicFramePr/>
          <p:nvPr/>
        </p:nvGraphicFramePr>
        <p:xfrm>
          <a:off x="1547664" y="2708920"/>
          <a:ext cx="607233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zis 4"/>
          <p:cNvSpPr/>
          <p:nvPr/>
        </p:nvSpPr>
        <p:spPr>
          <a:xfrm>
            <a:off x="3708400" y="3716338"/>
            <a:ext cx="1800225" cy="165735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214422"/>
            <a:ext cx="9229725" cy="576262"/>
          </a:xfrm>
        </p:spPr>
        <p:txBody>
          <a:bodyPr/>
          <a:lstStyle/>
          <a:p>
            <a:pPr eaLnBrk="1" hangingPunct="1">
              <a:defRPr/>
            </a:pPr>
            <a:r>
              <a:rPr lang="hu-HU" sz="2800" b="1" dirty="0" smtClean="0">
                <a:solidFill>
                  <a:srgbClr val="A69765"/>
                </a:solidFill>
                <a:latin typeface="Times New Roman" pitchFamily="18" charset="0"/>
                <a:ea typeface="+mn-ea"/>
                <a:cs typeface="Times New Roman" pitchFamily="18" charset="0"/>
              </a:rPr>
              <a:t>Új kihívások a hazai szakképzésben</a:t>
            </a:r>
            <a:endParaRPr lang="hu-HU" sz="2800" b="1" dirty="0">
              <a:solidFill>
                <a:srgbClr val="A69765"/>
              </a:solidFill>
              <a:latin typeface="Times New Roman" pitchFamily="18" charset="0"/>
              <a:ea typeface="+mn-ea"/>
              <a:cs typeface="Times New Roman" pitchFamily="18" charset="0"/>
            </a:endParaRPr>
          </a:p>
        </p:txBody>
      </p:sp>
      <p:pic>
        <p:nvPicPr>
          <p:cNvPr id="19459" name="Kép 11"/>
          <p:cNvPicPr>
            <a:picLocks noChangeAspect="1"/>
          </p:cNvPicPr>
          <p:nvPr/>
        </p:nvPicPr>
        <p:blipFill>
          <a:blip r:embed="rId3" cstate="print"/>
          <a:srcRect/>
          <a:stretch>
            <a:fillRect/>
          </a:stretch>
        </p:blipFill>
        <p:spPr bwMode="auto">
          <a:xfrm>
            <a:off x="2627313" y="2670175"/>
            <a:ext cx="3168650" cy="2085975"/>
          </a:xfrm>
          <a:prstGeom prst="rect">
            <a:avLst/>
          </a:prstGeom>
          <a:noFill/>
          <a:ln w="9525">
            <a:noFill/>
            <a:miter lim="800000"/>
            <a:headEnd/>
            <a:tailEnd/>
          </a:ln>
        </p:spPr>
      </p:pic>
      <p:sp>
        <p:nvSpPr>
          <p:cNvPr id="7" name="Ellipszis 6"/>
          <p:cNvSpPr/>
          <p:nvPr/>
        </p:nvSpPr>
        <p:spPr>
          <a:xfrm rot="21139935">
            <a:off x="245121" y="2048451"/>
            <a:ext cx="3034930" cy="2546784"/>
          </a:xfrm>
          <a:prstGeom prst="ellipse">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hu-HU" sz="2300" b="1" dirty="0">
                <a:effectLst>
                  <a:outerShdw blurRad="38100" dist="38100" dir="2700000" algn="tl">
                    <a:srgbClr val="000000">
                      <a:alpha val="43137"/>
                    </a:srgbClr>
                  </a:outerShdw>
                </a:effectLst>
                <a:latin typeface="Times New Roman" pitchFamily="18" charset="0"/>
                <a:cs typeface="Times New Roman" pitchFamily="18" charset="0"/>
              </a:rPr>
              <a:t>Ipar </a:t>
            </a:r>
            <a:r>
              <a:rPr lang="hu-HU" sz="2300" b="1" dirty="0" smtClean="0">
                <a:effectLst>
                  <a:outerShdw blurRad="38100" dist="38100" dir="2700000" algn="tl">
                    <a:srgbClr val="000000">
                      <a:alpha val="43137"/>
                    </a:srgbClr>
                  </a:outerShdw>
                </a:effectLst>
                <a:latin typeface="Times New Roman" pitchFamily="18" charset="0"/>
                <a:cs typeface="Times New Roman" pitchFamily="18" charset="0"/>
              </a:rPr>
              <a:t>4.0</a:t>
            </a:r>
          </a:p>
          <a:p>
            <a:pPr algn="ctr" fontAlgn="auto">
              <a:spcBef>
                <a:spcPts val="0"/>
              </a:spcBef>
              <a:spcAft>
                <a:spcPts val="0"/>
              </a:spcAft>
              <a:defRPr/>
            </a:pPr>
            <a:r>
              <a:rPr lang="hu-HU" b="1" dirty="0" smtClean="0">
                <a:effectLst>
                  <a:outerShdw blurRad="38100" dist="38100" dir="2700000" algn="tl">
                    <a:srgbClr val="000000">
                      <a:alpha val="43137"/>
                    </a:srgbClr>
                  </a:outerShdw>
                </a:effectLst>
                <a:latin typeface="Times New Roman" pitchFamily="18" charset="0"/>
                <a:cs typeface="Times New Roman" pitchFamily="18" charset="0"/>
              </a:rPr>
              <a:t>Negyedik ipari  forradalom:  </a:t>
            </a:r>
          </a:p>
          <a:p>
            <a:pPr algn="ctr" fontAlgn="auto">
              <a:spcBef>
                <a:spcPts val="0"/>
              </a:spcBef>
              <a:spcAft>
                <a:spcPts val="0"/>
              </a:spcAft>
              <a:defRPr/>
            </a:pPr>
            <a:r>
              <a:rPr lang="hu-HU" b="1" dirty="0" smtClean="0">
                <a:effectLst>
                  <a:outerShdw blurRad="38100" dist="38100" dir="2700000" algn="tl">
                    <a:srgbClr val="000000">
                      <a:alpha val="43137"/>
                    </a:srgbClr>
                  </a:outerShdw>
                </a:effectLst>
                <a:latin typeface="Times New Roman" pitchFamily="18" charset="0"/>
                <a:cs typeface="Times New Roman" pitchFamily="18" charset="0"/>
              </a:rPr>
              <a:t>robotika, </a:t>
            </a:r>
          </a:p>
          <a:p>
            <a:pPr algn="ctr" fontAlgn="auto">
              <a:spcBef>
                <a:spcPts val="0"/>
              </a:spcBef>
              <a:spcAft>
                <a:spcPts val="0"/>
              </a:spcAft>
              <a:defRPr/>
            </a:pPr>
            <a:r>
              <a:rPr lang="hu-HU" b="1" dirty="0" err="1" smtClean="0">
                <a:effectLst>
                  <a:outerShdw blurRad="38100" dist="38100" dir="2700000" algn="tl">
                    <a:srgbClr val="000000">
                      <a:alpha val="43137"/>
                    </a:srgbClr>
                  </a:outerShdw>
                </a:effectLst>
                <a:latin typeface="Times New Roman" pitchFamily="18" charset="0"/>
                <a:cs typeface="Times New Roman" pitchFamily="18" charset="0"/>
              </a:rPr>
              <a:t>automatizáció</a:t>
            </a:r>
            <a:r>
              <a:rPr lang="hu-HU"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fontAlgn="auto">
              <a:spcBef>
                <a:spcPts val="0"/>
              </a:spcBef>
              <a:spcAft>
                <a:spcPts val="0"/>
              </a:spcAft>
              <a:defRPr/>
            </a:pPr>
            <a:r>
              <a:rPr lang="hu-HU" b="1" dirty="0" smtClean="0">
                <a:effectLst>
                  <a:outerShdw blurRad="38100" dist="38100" dir="2700000" algn="tl">
                    <a:srgbClr val="000000">
                      <a:alpha val="43137"/>
                    </a:srgbClr>
                  </a:outerShdw>
                </a:effectLst>
                <a:latin typeface="Times New Roman" pitchFamily="18" charset="0"/>
                <a:cs typeface="Times New Roman" pitchFamily="18" charset="0"/>
              </a:rPr>
              <a:t>„intelligens” gyártási rendszerek</a:t>
            </a:r>
          </a:p>
        </p:txBody>
      </p:sp>
      <p:sp>
        <p:nvSpPr>
          <p:cNvPr id="6" name="Ellipszis 5"/>
          <p:cNvSpPr/>
          <p:nvPr/>
        </p:nvSpPr>
        <p:spPr>
          <a:xfrm rot="-480000">
            <a:off x="1956463" y="4749664"/>
            <a:ext cx="3697288" cy="1682750"/>
          </a:xfrm>
          <a:prstGeom prst="ellipse">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hu-HU" sz="2300" b="1" dirty="0" smtClean="0">
                <a:effectLst>
                  <a:outerShdw blurRad="38100" dist="38100" dir="2700000" algn="tl">
                    <a:srgbClr val="000000">
                      <a:alpha val="43137"/>
                    </a:srgbClr>
                  </a:outerShdw>
                </a:effectLst>
                <a:latin typeface="Times New Roman" pitchFamily="18" charset="0"/>
                <a:cs typeface="Times New Roman" pitchFamily="18" charset="0"/>
              </a:rPr>
              <a:t>Korszerű tudású, felkészült szakemberek iránti igény</a:t>
            </a:r>
            <a:endParaRPr lang="hu-HU" sz="23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Ellipszis 9"/>
          <p:cNvSpPr/>
          <p:nvPr/>
        </p:nvSpPr>
        <p:spPr>
          <a:xfrm rot="803367">
            <a:off x="5371824" y="3126938"/>
            <a:ext cx="3413028" cy="2372555"/>
          </a:xfrm>
          <a:prstGeom prst="ellipse">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hu-HU" sz="2300" b="1" dirty="0">
                <a:effectLst>
                  <a:outerShdw blurRad="38100" dist="38100" dir="2700000" algn="tl">
                    <a:srgbClr val="000000">
                      <a:alpha val="43137"/>
                    </a:srgbClr>
                  </a:outerShdw>
                </a:effectLst>
                <a:latin typeface="Times New Roman" pitchFamily="18" charset="0"/>
                <a:cs typeface="Times New Roman" pitchFamily="18" charset="0"/>
              </a:rPr>
              <a:t>Irinyi </a:t>
            </a:r>
            <a:r>
              <a:rPr lang="hu-HU" sz="2300" b="1" dirty="0" smtClean="0">
                <a:effectLst>
                  <a:outerShdw blurRad="38100" dist="38100" dir="2700000" algn="tl">
                    <a:srgbClr val="000000">
                      <a:alpha val="43137"/>
                    </a:srgbClr>
                  </a:outerShdw>
                </a:effectLst>
                <a:latin typeface="Times New Roman" pitchFamily="18" charset="0"/>
                <a:cs typeface="Times New Roman" pitchFamily="18" charset="0"/>
              </a:rPr>
              <a:t>Terv</a:t>
            </a:r>
          </a:p>
          <a:p>
            <a:pPr algn="ctr" fontAlgn="auto">
              <a:spcBef>
                <a:spcPts val="0"/>
              </a:spcBef>
              <a:spcAft>
                <a:spcPts val="0"/>
              </a:spcAft>
              <a:defRPr/>
            </a:pPr>
            <a:r>
              <a:rPr lang="hu-HU" b="1" dirty="0" err="1" smtClean="0">
                <a:effectLst>
                  <a:outerShdw blurRad="38100" dist="38100" dir="2700000" algn="tl">
                    <a:srgbClr val="000000">
                      <a:alpha val="43137"/>
                    </a:srgbClr>
                  </a:outerShdw>
                </a:effectLst>
                <a:latin typeface="Times New Roman" pitchFamily="18" charset="0"/>
                <a:cs typeface="Times New Roman" pitchFamily="18" charset="0"/>
              </a:rPr>
              <a:t>Digitalizációs</a:t>
            </a:r>
            <a:r>
              <a:rPr lang="hu-HU" b="1" dirty="0" smtClean="0">
                <a:effectLst>
                  <a:outerShdw blurRad="38100" dist="38100" dir="2700000" algn="tl">
                    <a:srgbClr val="000000">
                      <a:alpha val="43137"/>
                    </a:srgbClr>
                  </a:outerShdw>
                </a:effectLst>
                <a:latin typeface="Times New Roman" pitchFamily="18" charset="0"/>
                <a:cs typeface="Times New Roman" pitchFamily="18" charset="0"/>
              </a:rPr>
              <a:t> folyamatok elterjesztése a gazdaságban</a:t>
            </a:r>
            <a:endParaRPr lang="hu-H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endParaRPr lang="hu-HU"/>
          </a:p>
        </p:txBody>
      </p:sp>
      <p:pic>
        <p:nvPicPr>
          <p:cNvPr id="1026" name="Picture 2" descr="D:\Users\RozvanyiD\Documents\kommunikáció\15-09 diasorok\7. 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9220522" cy="650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87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68313" y="1196975"/>
            <a:ext cx="8229600" cy="1368425"/>
          </a:xfrm>
          <a:prstGeom prst="rect">
            <a:avLst/>
          </a:prstGeom>
          <a:noFill/>
          <a:ln w="9525">
            <a:noFill/>
            <a:miter lim="800000"/>
            <a:headEnd/>
            <a:tailEnd/>
          </a:ln>
        </p:spPr>
        <p:txBody>
          <a:bodyPr>
            <a:normAutofit lnSpcReduction="10000"/>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hu-HU" sz="2800" b="1" dirty="0" smtClean="0"/>
              <a:t>Új képzési szerkezet - új szakképesítések</a:t>
            </a:r>
          </a:p>
          <a:p>
            <a:pPr eaLnBrk="1" hangingPunct="1">
              <a:defRPr/>
            </a:pPr>
            <a:endParaRPr lang="hu-HU" sz="2800" b="1" dirty="0" smtClean="0"/>
          </a:p>
          <a:p>
            <a:pPr eaLnBrk="1" hangingPunct="1">
              <a:defRPr/>
            </a:pPr>
            <a:r>
              <a:rPr lang="hu-HU" sz="2800" b="1" dirty="0">
                <a:solidFill>
                  <a:srgbClr val="7030A0"/>
                </a:solidFill>
              </a:rPr>
              <a:t>Autóbuszvezető, Tehergépkocsi-vezető</a:t>
            </a:r>
          </a:p>
          <a:p>
            <a:pPr eaLnBrk="1" hangingPunct="1">
              <a:defRPr/>
            </a:pPr>
            <a:endParaRPr lang="hu-HU" sz="2800" b="1" dirty="0"/>
          </a:p>
        </p:txBody>
      </p:sp>
      <p:sp>
        <p:nvSpPr>
          <p:cNvPr id="30723" name="Téglalap 1"/>
          <p:cNvSpPr>
            <a:spLocks noChangeArrowheads="1"/>
          </p:cNvSpPr>
          <p:nvPr/>
        </p:nvSpPr>
        <p:spPr bwMode="auto">
          <a:xfrm>
            <a:off x="500034" y="2643182"/>
            <a:ext cx="7273925" cy="2985433"/>
          </a:xfrm>
          <a:prstGeom prst="rect">
            <a:avLst/>
          </a:prstGeom>
          <a:noFill/>
          <a:ln w="9525">
            <a:noFill/>
            <a:miter lim="800000"/>
            <a:headEnd/>
            <a:tailEnd/>
          </a:ln>
        </p:spPr>
        <p:txBody>
          <a:bodyPr wrap="square">
            <a:spAutoFit/>
          </a:bodyPr>
          <a:lstStyle/>
          <a:p>
            <a:pPr marL="342900" indent="-342900">
              <a:spcBef>
                <a:spcPts val="600"/>
              </a:spcBef>
              <a:spcAft>
                <a:spcPts val="600"/>
              </a:spcAft>
              <a:buClr>
                <a:srgbClr val="A69765"/>
              </a:buClr>
              <a:buFontTx/>
              <a:buChar char="-"/>
            </a:pPr>
            <a:r>
              <a:rPr lang="hu-HU" altLang="hu-HU" sz="2800" dirty="0">
                <a:latin typeface="Times New Roman" pitchFamily="18" charset="0"/>
                <a:cs typeface="Times New Roman" pitchFamily="18" charset="0"/>
              </a:rPr>
              <a:t>Iskolai rendszerű </a:t>
            </a:r>
            <a:r>
              <a:rPr lang="hu-HU" altLang="hu-HU" sz="2800" dirty="0" smtClean="0">
                <a:latin typeface="Times New Roman" pitchFamily="18" charset="0"/>
                <a:cs typeface="Times New Roman" pitchFamily="18" charset="0"/>
              </a:rPr>
              <a:t>képzés keretében</a:t>
            </a:r>
            <a:r>
              <a:rPr lang="hu-HU" altLang="hu-HU" sz="2800" dirty="0">
                <a:latin typeface="Times New Roman" pitchFamily="18" charset="0"/>
                <a:cs typeface="Times New Roman" pitchFamily="18" charset="0"/>
              </a:rPr>
              <a:t>, ingyenesen, bármely szakképesítés birtokában</a:t>
            </a:r>
          </a:p>
          <a:p>
            <a:pPr marL="342900" indent="-342900">
              <a:spcBef>
                <a:spcPts val="600"/>
              </a:spcBef>
              <a:spcAft>
                <a:spcPts val="600"/>
              </a:spcAft>
              <a:buClr>
                <a:srgbClr val="A69765"/>
              </a:buClr>
              <a:buFontTx/>
              <a:buChar char="-"/>
            </a:pPr>
            <a:r>
              <a:rPr lang="hu-HU" altLang="hu-HU" sz="2800" dirty="0">
                <a:latin typeface="Times New Roman" pitchFamily="18" charset="0"/>
                <a:cs typeface="Times New Roman" pitchFamily="18" charset="0"/>
              </a:rPr>
              <a:t>A hatósági és az OKJ-s képzés közelítése, tartalmi összeolvadása</a:t>
            </a:r>
            <a:endParaRPr lang="hu-HU" altLang="hu-HU" sz="2400" dirty="0"/>
          </a:p>
          <a:p>
            <a:pPr marL="342900" indent="-342900" algn="just">
              <a:spcBef>
                <a:spcPts val="600"/>
              </a:spcBef>
              <a:spcAft>
                <a:spcPts val="600"/>
              </a:spcAft>
              <a:buClr>
                <a:srgbClr val="A69765"/>
              </a:buClr>
              <a:buFontTx/>
              <a:buChar char="-"/>
            </a:pPr>
            <a:r>
              <a:rPr lang="hu-HU" altLang="hu-HU" sz="2800" dirty="0">
                <a:latin typeface="Times New Roman" pitchFamily="18" charset="0"/>
                <a:cs typeface="Times New Roman" pitchFamily="18" charset="0"/>
              </a:rPr>
              <a:t>„szakmásított sofőrképzés”</a:t>
            </a:r>
          </a:p>
        </p:txBody>
      </p:sp>
      <p:pic>
        <p:nvPicPr>
          <p:cNvPr id="30724" name="Picture 3"/>
          <p:cNvPicPr>
            <a:picLocks noChangeAspect="1" noChangeArrowheads="1"/>
          </p:cNvPicPr>
          <p:nvPr/>
        </p:nvPicPr>
        <p:blipFill>
          <a:blip r:embed="rId3" cstate="print"/>
          <a:srcRect/>
          <a:stretch>
            <a:fillRect/>
          </a:stretch>
        </p:blipFill>
        <p:spPr bwMode="auto">
          <a:xfrm>
            <a:off x="5715008" y="4929197"/>
            <a:ext cx="3299558" cy="1271577"/>
          </a:xfrm>
          <a:prstGeom prst="rect">
            <a:avLst/>
          </a:prstGeom>
          <a:noFill/>
          <a:ln w="9525">
            <a:noFill/>
            <a:miter lim="800000"/>
            <a:headEnd/>
            <a:tailEnd/>
          </a:ln>
        </p:spPr>
      </p:pic>
      <p:sp>
        <p:nvSpPr>
          <p:cNvPr id="30725" name="Text Box 5"/>
          <p:cNvSpPr txBox="1">
            <a:spLocks noChangeArrowheads="1"/>
          </p:cNvSpPr>
          <p:nvPr/>
        </p:nvSpPr>
        <p:spPr bwMode="auto">
          <a:xfrm>
            <a:off x="5076825" y="6237288"/>
            <a:ext cx="3671888" cy="214312"/>
          </a:xfrm>
          <a:prstGeom prst="rect">
            <a:avLst/>
          </a:prstGeom>
          <a:noFill/>
          <a:ln w="9525">
            <a:noFill/>
            <a:miter lim="800000"/>
            <a:headEnd/>
            <a:tailEnd/>
          </a:ln>
          <a:effectLst/>
        </p:spPr>
        <p:txBody>
          <a:bodyPr>
            <a:spAutoFit/>
          </a:bodyPr>
          <a:lstStyle/>
          <a:p>
            <a:pPr>
              <a:spcBef>
                <a:spcPct val="50000"/>
              </a:spcBef>
            </a:pPr>
            <a:r>
              <a:rPr lang="hu-HU" altLang="hu-HU" sz="800">
                <a:latin typeface="Times New Roman" pitchFamily="18" charset="0"/>
              </a:rPr>
              <a:t>http://nlc.p3k.hu/data/cikk/17/163472/1.jpg</a:t>
            </a: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5"/>
          <p:cNvSpPr>
            <a:spLocks noGrp="1"/>
          </p:cNvSpPr>
          <p:nvPr>
            <p:ph idx="13"/>
          </p:nvPr>
        </p:nvSpPr>
        <p:spPr>
          <a:xfrm>
            <a:off x="428596" y="3071810"/>
            <a:ext cx="8462293" cy="2643206"/>
          </a:xfrm>
        </p:spPr>
        <p:txBody>
          <a:bodyPr>
            <a:noAutofit/>
          </a:bodyPr>
          <a:lstStyle/>
          <a:p>
            <a:pPr marL="274638" lvl="1" indent="0">
              <a:buNone/>
            </a:pPr>
            <a:r>
              <a:rPr lang="hu-HU" sz="2400" dirty="0" smtClean="0">
                <a:latin typeface="Times New Roman" pitchFamily="18" charset="0"/>
                <a:cs typeface="Times New Roman" pitchFamily="18" charset="0"/>
              </a:rPr>
              <a:t>pl</a:t>
            </a:r>
            <a:r>
              <a:rPr lang="hu-HU" sz="2400" dirty="0">
                <a:latin typeface="Times New Roman" pitchFamily="18" charset="0"/>
                <a:cs typeface="Times New Roman" pitchFamily="18" charset="0"/>
              </a:rPr>
              <a:t>. Épületgépészeti </a:t>
            </a:r>
            <a:r>
              <a:rPr lang="hu-HU" sz="2400" dirty="0" smtClean="0">
                <a:latin typeface="Times New Roman" pitchFamily="18" charset="0"/>
                <a:cs typeface="Times New Roman" pitchFamily="18" charset="0"/>
              </a:rPr>
              <a:t>előkészítő (</a:t>
            </a:r>
            <a:r>
              <a:rPr lang="hu-HU" sz="2400" i="1" dirty="0" smtClean="0">
                <a:latin typeface="Times New Roman" pitchFamily="18" charset="0"/>
                <a:cs typeface="Times New Roman" pitchFamily="18" charset="0"/>
              </a:rPr>
              <a:t>52-es szint</a:t>
            </a:r>
            <a:r>
              <a:rPr lang="hu-HU" sz="2400"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Automatikai berendezés </a:t>
            </a:r>
            <a:r>
              <a:rPr lang="hu-HU" sz="2400" dirty="0" smtClean="0">
                <a:latin typeface="Times New Roman" pitchFamily="18" charset="0"/>
                <a:cs typeface="Times New Roman" pitchFamily="18" charset="0"/>
              </a:rPr>
              <a:t>karbantartó (</a:t>
            </a:r>
            <a:r>
              <a:rPr lang="hu-HU" sz="2400" i="1" dirty="0" smtClean="0">
                <a:latin typeface="Times New Roman" pitchFamily="18" charset="0"/>
                <a:cs typeface="Times New Roman" pitchFamily="18" charset="0"/>
              </a:rPr>
              <a:t>35-ös szint</a:t>
            </a:r>
            <a:r>
              <a:rPr lang="hu-HU" sz="2400" dirty="0" smtClean="0">
                <a:latin typeface="Times New Roman" pitchFamily="18" charset="0"/>
                <a:cs typeface="Times New Roman" pitchFamily="18" charset="0"/>
              </a:rPr>
              <a:t>, </a:t>
            </a:r>
            <a:r>
              <a:rPr lang="hu-HU" sz="2400" i="1" dirty="0" smtClean="0">
                <a:latin typeface="Times New Roman" pitchFamily="18" charset="0"/>
                <a:cs typeface="Times New Roman" pitchFamily="18" charset="0"/>
              </a:rPr>
              <a:t>ráépülés, </a:t>
            </a:r>
            <a:r>
              <a:rPr lang="hu-HU" sz="2400" i="1" dirty="0" err="1" smtClean="0">
                <a:latin typeface="Times New Roman" pitchFamily="18" charset="0"/>
                <a:cs typeface="Times New Roman" pitchFamily="18" charset="0"/>
              </a:rPr>
              <a:t>i.r</a:t>
            </a:r>
            <a:r>
              <a:rPr lang="hu-HU" sz="2400"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Villamos berendezés szerelő és </a:t>
            </a:r>
            <a:r>
              <a:rPr lang="hu-HU" sz="2400" dirty="0" smtClean="0">
                <a:latin typeface="Times New Roman" pitchFamily="18" charset="0"/>
                <a:cs typeface="Times New Roman" pitchFamily="18" charset="0"/>
              </a:rPr>
              <a:t>üzemeltető (</a:t>
            </a:r>
            <a:r>
              <a:rPr lang="hu-HU" sz="2400" i="1" dirty="0" smtClean="0">
                <a:latin typeface="Times New Roman" pitchFamily="18" charset="0"/>
                <a:cs typeface="Times New Roman" pitchFamily="18" charset="0"/>
              </a:rPr>
              <a:t>52-es szint),</a:t>
            </a:r>
            <a:r>
              <a:rPr lang="hu-HU" sz="2400"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Megújuló energiatermelő berendezések </a:t>
            </a:r>
            <a:r>
              <a:rPr lang="hu-HU" sz="2400" dirty="0" smtClean="0">
                <a:latin typeface="Times New Roman" pitchFamily="18" charset="0"/>
                <a:cs typeface="Times New Roman" pitchFamily="18" charset="0"/>
              </a:rPr>
              <a:t>üzemeltetője </a:t>
            </a:r>
            <a:r>
              <a:rPr lang="hu-HU" sz="2400" i="1" dirty="0" smtClean="0">
                <a:latin typeface="Times New Roman" pitchFamily="18" charset="0"/>
                <a:cs typeface="Times New Roman" pitchFamily="18" charset="0"/>
              </a:rPr>
              <a:t>(35, ráépülés, </a:t>
            </a:r>
            <a:r>
              <a:rPr lang="hu-HU" sz="2400" i="1" dirty="0" err="1" smtClean="0">
                <a:latin typeface="Times New Roman" pitchFamily="18" charset="0"/>
                <a:cs typeface="Times New Roman" pitchFamily="18" charset="0"/>
              </a:rPr>
              <a:t>ir.k</a:t>
            </a:r>
            <a:r>
              <a:rPr lang="hu-HU" sz="2400" i="1"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Irodai </a:t>
            </a:r>
            <a:r>
              <a:rPr lang="hu-HU" sz="2400" dirty="0" smtClean="0">
                <a:latin typeface="Times New Roman" pitchFamily="18" charset="0"/>
                <a:cs typeface="Times New Roman" pitchFamily="18" charset="0"/>
              </a:rPr>
              <a:t>informatikus (</a:t>
            </a:r>
            <a:r>
              <a:rPr lang="hu-HU" sz="2400" i="1" dirty="0" smtClean="0">
                <a:latin typeface="Times New Roman" pitchFamily="18" charset="0"/>
                <a:cs typeface="Times New Roman" pitchFamily="18" charset="0"/>
              </a:rPr>
              <a:t>52-es szint</a:t>
            </a:r>
            <a:r>
              <a:rPr lang="hu-HU" sz="2400" dirty="0" smtClean="0">
                <a:latin typeface="Times New Roman" pitchFamily="18" charset="0"/>
                <a:cs typeface="Times New Roman" pitchFamily="18" charset="0"/>
              </a:rPr>
              <a:t>), </a:t>
            </a:r>
            <a:r>
              <a:rPr lang="hu-HU" sz="2400" dirty="0" err="1" smtClean="0">
                <a:latin typeface="Times New Roman" pitchFamily="18" charset="0"/>
                <a:cs typeface="Times New Roman" pitchFamily="18" charset="0"/>
              </a:rPr>
              <a:t>Webfejlesztő</a:t>
            </a:r>
            <a:r>
              <a:rPr lang="hu-HU" sz="2400" dirty="0" smtClean="0">
                <a:latin typeface="Times New Roman" pitchFamily="18" charset="0"/>
                <a:cs typeface="Times New Roman" pitchFamily="18" charset="0"/>
              </a:rPr>
              <a:t> </a:t>
            </a:r>
            <a:r>
              <a:rPr lang="hu-HU" sz="2400" i="1" dirty="0" smtClean="0">
                <a:latin typeface="Times New Roman" pitchFamily="18" charset="0"/>
                <a:cs typeface="Times New Roman" pitchFamily="18" charset="0"/>
              </a:rPr>
              <a:t>(55-ös szint, ráépülés, </a:t>
            </a:r>
            <a:r>
              <a:rPr lang="hu-HU" sz="2400" i="1" dirty="0" err="1" smtClean="0">
                <a:latin typeface="Times New Roman" pitchFamily="18" charset="0"/>
                <a:cs typeface="Times New Roman" pitchFamily="18" charset="0"/>
              </a:rPr>
              <a:t>i.r</a:t>
            </a:r>
            <a:r>
              <a:rPr lang="hu-HU" sz="2400" i="1"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Vegyész </a:t>
            </a:r>
            <a:r>
              <a:rPr lang="hu-HU" sz="2400" dirty="0" smtClean="0">
                <a:latin typeface="Times New Roman" pitchFamily="18" charset="0"/>
                <a:cs typeface="Times New Roman" pitchFamily="18" charset="0"/>
              </a:rPr>
              <a:t>technikus (</a:t>
            </a:r>
            <a:r>
              <a:rPr lang="hu-HU" sz="2400" i="1" dirty="0" smtClean="0">
                <a:latin typeface="Times New Roman" pitchFamily="18" charset="0"/>
                <a:cs typeface="Times New Roman" pitchFamily="18" charset="0"/>
              </a:rPr>
              <a:t>54-es szint, </a:t>
            </a:r>
            <a:r>
              <a:rPr lang="hu-HU" sz="2400" i="1" dirty="0" err="1" smtClean="0">
                <a:latin typeface="Times New Roman" pitchFamily="18" charset="0"/>
                <a:cs typeface="Times New Roman" pitchFamily="18" charset="0"/>
              </a:rPr>
              <a:t>i.r</a:t>
            </a:r>
            <a:r>
              <a:rPr lang="hu-HU" sz="2400" i="1"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Vegyipari rendszerüzemeltető </a:t>
            </a:r>
            <a:r>
              <a:rPr lang="hu-HU" sz="2400" dirty="0" err="1" smtClean="0">
                <a:latin typeface="Times New Roman" pitchFamily="18" charset="0"/>
                <a:cs typeface="Times New Roman" pitchFamily="18" charset="0"/>
              </a:rPr>
              <a:t>szaktechnikus</a:t>
            </a:r>
            <a:r>
              <a:rPr lang="hu-HU" sz="2400" dirty="0" smtClean="0">
                <a:latin typeface="Times New Roman" pitchFamily="18" charset="0"/>
                <a:cs typeface="Times New Roman" pitchFamily="18" charset="0"/>
              </a:rPr>
              <a:t> (</a:t>
            </a:r>
            <a:r>
              <a:rPr lang="hu-HU" sz="2400" i="1" dirty="0" smtClean="0">
                <a:latin typeface="Times New Roman" pitchFamily="18" charset="0"/>
                <a:cs typeface="Times New Roman" pitchFamily="18" charset="0"/>
              </a:rPr>
              <a:t>55-ös szint, ráépülés, </a:t>
            </a:r>
            <a:r>
              <a:rPr lang="hu-HU" sz="2400" i="1" dirty="0" err="1" smtClean="0">
                <a:latin typeface="Times New Roman" pitchFamily="18" charset="0"/>
                <a:cs typeface="Times New Roman" pitchFamily="18" charset="0"/>
              </a:rPr>
              <a:t>i.r</a:t>
            </a:r>
            <a:r>
              <a:rPr lang="hu-HU" sz="2400" i="1" dirty="0" smtClean="0">
                <a:latin typeface="Times New Roman" pitchFamily="18" charset="0"/>
                <a:cs typeface="Times New Roman" pitchFamily="18" charset="0"/>
              </a:rPr>
              <a:t>.)</a:t>
            </a:r>
            <a:endParaRPr lang="hu-HU" sz="2400" i="1" dirty="0">
              <a:latin typeface="Times New Roman" pitchFamily="18" charset="0"/>
              <a:cs typeface="Times New Roman" pitchFamily="18" charset="0"/>
            </a:endParaRPr>
          </a:p>
          <a:p>
            <a:pPr marL="617538" lvl="1" indent="-342900">
              <a:buNone/>
            </a:pPr>
            <a:endParaRPr lang="hu-HU" sz="2600" dirty="0">
              <a:latin typeface="Times New Roman" pitchFamily="18" charset="0"/>
              <a:cs typeface="Times New Roman" pitchFamily="18" charset="0"/>
            </a:endParaRPr>
          </a:p>
          <a:p>
            <a:pPr marL="342900" indent="-342900"/>
            <a:endParaRPr lang="hu-HU" sz="2000" dirty="0" smtClean="0">
              <a:latin typeface="Times New Roman" panose="02020603050405020304" pitchFamily="18" charset="0"/>
              <a:cs typeface="Times New Roman" panose="02020603050405020304" pitchFamily="18" charset="0"/>
            </a:endParaRPr>
          </a:p>
          <a:p>
            <a:pPr lvl="1">
              <a:spcBef>
                <a:spcPts val="0"/>
              </a:spcBef>
              <a:spcAft>
                <a:spcPts val="600"/>
              </a:spcAft>
              <a:buFont typeface="Wingdings" pitchFamily="2" charset="2"/>
              <a:buChar char="§"/>
            </a:pPr>
            <a:endParaRPr lang="hu-HU" sz="2000" dirty="0" smtClean="0">
              <a:solidFill>
                <a:schemeClr val="tx1"/>
              </a:solidFill>
              <a:latin typeface="Times New Roman" pitchFamily="18" charset="0"/>
              <a:cs typeface="Times New Roman" pitchFamily="18" charset="0"/>
            </a:endParaRPr>
          </a:p>
        </p:txBody>
      </p:sp>
      <p:sp>
        <p:nvSpPr>
          <p:cNvPr id="4" name="Cím 1"/>
          <p:cNvSpPr txBox="1">
            <a:spLocks/>
          </p:cNvSpPr>
          <p:nvPr/>
        </p:nvSpPr>
        <p:spPr bwMode="auto">
          <a:xfrm>
            <a:off x="428596" y="1268760"/>
            <a:ext cx="8292617" cy="1445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algn="l"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hu-HU" sz="2800" b="1" dirty="0" smtClean="0"/>
              <a:t>Új képzési szerkezet - új szakképesítések</a:t>
            </a:r>
          </a:p>
          <a:p>
            <a:pPr marL="0" lvl="1" algn="ctr"/>
            <a:r>
              <a:rPr lang="hu-HU" sz="2600" b="1" dirty="0" smtClean="0">
                <a:solidFill>
                  <a:schemeClr val="accent1"/>
                </a:solidFill>
                <a:latin typeface="Times New Roman" panose="02020603050405020304" pitchFamily="18" charset="0"/>
                <a:cs typeface="Times New Roman" panose="02020603050405020304" pitchFamily="18" charset="0"/>
              </a:rPr>
              <a:t>Új, speciális tudást biztosító szakképesítések, szakképesítés-ráépülések a gépészet, az informatika, a vegyipar, a </a:t>
            </a:r>
            <a:r>
              <a:rPr lang="hu-HU" sz="2600" b="1" dirty="0" err="1" smtClean="0">
                <a:solidFill>
                  <a:schemeClr val="accent1"/>
                </a:solidFill>
                <a:latin typeface="Times New Roman" panose="02020603050405020304" pitchFamily="18" charset="0"/>
                <a:cs typeface="Times New Roman" panose="02020603050405020304" pitchFamily="18" charset="0"/>
              </a:rPr>
              <a:t>villamosipar</a:t>
            </a:r>
            <a:r>
              <a:rPr lang="hu-HU" sz="2600" b="1" dirty="0" smtClean="0">
                <a:solidFill>
                  <a:schemeClr val="accent1"/>
                </a:solidFill>
                <a:latin typeface="Times New Roman" panose="02020603050405020304" pitchFamily="18" charset="0"/>
                <a:cs typeface="Times New Roman" panose="02020603050405020304" pitchFamily="18" charset="0"/>
              </a:rPr>
              <a:t> területén </a:t>
            </a:r>
          </a:p>
          <a:p>
            <a:pPr algn="ctr"/>
            <a:endParaRPr lang="hu-HU" sz="2800" b="1" dirty="0" smtClean="0"/>
          </a:p>
        </p:txBody>
      </p:sp>
    </p:spTree>
    <p:extLst>
      <p:ext uri="{BB962C8B-B14F-4D97-AF65-F5344CB8AC3E}">
        <p14:creationId xmlns:p14="http://schemas.microsoft.com/office/powerpoint/2010/main" val="3477135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500033" y="1196975"/>
            <a:ext cx="8197879" cy="660389"/>
          </a:xfrm>
          <a:prstGeom prst="rect">
            <a:avLst/>
          </a:prstGeom>
          <a:noFill/>
          <a:ln w="9525">
            <a:noFill/>
            <a:miter lim="800000"/>
            <a:headEnd/>
            <a:tailEnd/>
          </a:ln>
        </p:spPr>
        <p:txBody>
          <a:bodyPr>
            <a:normAutofit fontScale="47500" lnSpcReduction="20000"/>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hu-HU" sz="3400" b="1" dirty="0" smtClean="0"/>
          </a:p>
          <a:p>
            <a:pPr eaLnBrk="1" hangingPunct="1">
              <a:defRPr/>
            </a:pPr>
            <a:r>
              <a:rPr lang="hu-HU" sz="6000" b="1" dirty="0" smtClean="0"/>
              <a:t>Új képzési szerkezet - új szakképesítések</a:t>
            </a:r>
          </a:p>
          <a:p>
            <a:pPr eaLnBrk="1" hangingPunct="1">
              <a:defRPr/>
            </a:pPr>
            <a:endParaRPr lang="hu-HU" sz="5100" b="1" dirty="0" smtClean="0">
              <a:solidFill>
                <a:srgbClr val="0070C0"/>
              </a:solidFill>
            </a:endParaRPr>
          </a:p>
          <a:p>
            <a:pPr eaLnBrk="1" hangingPunct="1">
              <a:defRPr/>
            </a:pPr>
            <a:endParaRPr lang="hu-HU" sz="2800" b="1" dirty="0"/>
          </a:p>
        </p:txBody>
      </p:sp>
      <p:sp>
        <p:nvSpPr>
          <p:cNvPr id="31747" name="Téglalap 1"/>
          <p:cNvSpPr>
            <a:spLocks noChangeArrowheads="1"/>
          </p:cNvSpPr>
          <p:nvPr/>
        </p:nvSpPr>
        <p:spPr bwMode="auto">
          <a:xfrm>
            <a:off x="714348" y="2000241"/>
            <a:ext cx="7540652" cy="4585871"/>
          </a:xfrm>
          <a:prstGeom prst="rect">
            <a:avLst/>
          </a:prstGeom>
          <a:noFill/>
          <a:ln w="9525">
            <a:noFill/>
            <a:miter lim="800000"/>
            <a:headEnd/>
            <a:tailEnd/>
          </a:ln>
        </p:spPr>
        <p:txBody>
          <a:bodyPr wrap="square">
            <a:spAutoFit/>
          </a:bodyPr>
          <a:lstStyle/>
          <a:p>
            <a:pPr marL="180000" indent="-180000" algn="ctr">
              <a:spcBef>
                <a:spcPts val="1200"/>
              </a:spcBef>
              <a:spcAft>
                <a:spcPts val="1200"/>
              </a:spcAft>
              <a:buClr>
                <a:srgbClr val="A69765"/>
              </a:buClr>
            </a:pPr>
            <a:r>
              <a:rPr lang="hu-HU" sz="2400" b="1" dirty="0" smtClean="0">
                <a:solidFill>
                  <a:srgbClr val="0070C0"/>
                </a:solidFill>
                <a:latin typeface="Times New Roman" pitchFamily="18" charset="0"/>
                <a:cs typeface="Times New Roman" pitchFamily="18" charset="0"/>
              </a:rPr>
              <a:t>Kereskedelmi képviselő, Üzleti szolgáltatási munkatárs, </a:t>
            </a:r>
            <a:r>
              <a:rPr lang="hu-HU" sz="2400" b="1" dirty="0" err="1" smtClean="0">
                <a:solidFill>
                  <a:srgbClr val="0070C0"/>
                </a:solidFill>
                <a:latin typeface="Times New Roman" pitchFamily="18" charset="0"/>
                <a:cs typeface="Times New Roman" pitchFamily="18" charset="0"/>
              </a:rPr>
              <a:t>Idegennyelvű</a:t>
            </a:r>
            <a:r>
              <a:rPr lang="hu-HU" sz="2400" b="1" dirty="0" smtClean="0">
                <a:solidFill>
                  <a:srgbClr val="0070C0"/>
                </a:solidFill>
                <a:latin typeface="Times New Roman" pitchFamily="18" charset="0"/>
                <a:cs typeface="Times New Roman" pitchFamily="18" charset="0"/>
              </a:rPr>
              <a:t> ipari és kereskedelmi ügyintéző, Mérlegképes könyvelő</a:t>
            </a:r>
          </a:p>
          <a:p>
            <a:pPr marL="36000" algn="just">
              <a:spcBef>
                <a:spcPts val="600"/>
              </a:spcBef>
              <a:spcAft>
                <a:spcPts val="600"/>
              </a:spcAft>
              <a:buClr>
                <a:srgbClr val="A69765"/>
              </a:buClr>
              <a:buFontTx/>
              <a:buChar char="-"/>
            </a:pPr>
            <a:r>
              <a:rPr lang="hu-HU" altLang="hu-HU" sz="2200" dirty="0" smtClean="0">
                <a:latin typeface="Times New Roman" pitchFamily="18" charset="0"/>
                <a:cs typeface="Times New Roman" pitchFamily="18" charset="0"/>
              </a:rPr>
              <a:t>Új </a:t>
            </a:r>
            <a:r>
              <a:rPr lang="hu-HU" altLang="hu-HU" sz="2200" dirty="0">
                <a:latin typeface="Times New Roman" pitchFamily="18" charset="0"/>
                <a:cs typeface="Times New Roman" pitchFamily="18" charset="0"/>
              </a:rPr>
              <a:t>szakképesítések a gazdaság hívó szavára</a:t>
            </a:r>
          </a:p>
          <a:p>
            <a:pPr marL="36000" algn="just">
              <a:spcBef>
                <a:spcPts val="600"/>
              </a:spcBef>
              <a:spcAft>
                <a:spcPts val="600"/>
              </a:spcAft>
              <a:buClr>
                <a:srgbClr val="A69765"/>
              </a:buClr>
              <a:buFontTx/>
              <a:buChar char="-"/>
            </a:pPr>
            <a:r>
              <a:rPr lang="hu-HU" altLang="hu-HU" sz="2200" dirty="0">
                <a:latin typeface="Times New Roman" pitchFamily="18" charset="0"/>
                <a:cs typeface="Times New Roman" pitchFamily="18" charset="0"/>
              </a:rPr>
              <a:t>Lehetővé vált a mérlegképes könyvelő szakképesítés-ráépülés iskolai rendszerű képzése</a:t>
            </a:r>
          </a:p>
          <a:p>
            <a:pPr marL="36000" indent="-342900" algn="just">
              <a:spcBef>
                <a:spcPts val="600"/>
              </a:spcBef>
              <a:spcAft>
                <a:spcPts val="600"/>
              </a:spcAft>
              <a:buClr>
                <a:srgbClr val="A69765"/>
              </a:buClr>
            </a:pPr>
            <a:r>
              <a:rPr lang="hu-HU" altLang="hu-HU" sz="2200" dirty="0" smtClean="0">
                <a:latin typeface="Times New Roman" pitchFamily="18" charset="0"/>
                <a:cs typeface="Times New Roman" pitchFamily="18" charset="0"/>
              </a:rPr>
              <a:t>-A </a:t>
            </a:r>
            <a:r>
              <a:rPr lang="hu-HU" altLang="hu-HU" sz="2200" dirty="0">
                <a:latin typeface="Times New Roman" pitchFamily="18" charset="0"/>
                <a:cs typeface="Times New Roman" pitchFamily="18" charset="0"/>
              </a:rPr>
              <a:t>dinamikusan fejlődő szolgáltató szektor növekvő igényeinek kielégítése </a:t>
            </a:r>
          </a:p>
          <a:p>
            <a:pPr marL="36000" indent="-342900" algn="just">
              <a:spcBef>
                <a:spcPts val="600"/>
              </a:spcBef>
              <a:spcAft>
                <a:spcPts val="600"/>
              </a:spcAft>
              <a:buClr>
                <a:srgbClr val="A69765"/>
              </a:buClr>
            </a:pPr>
            <a:r>
              <a:rPr lang="hu-HU" altLang="hu-HU" sz="2200" dirty="0" smtClean="0">
                <a:latin typeface="Times New Roman" pitchFamily="18" charset="0"/>
                <a:cs typeface="Times New Roman" pitchFamily="18" charset="0"/>
              </a:rPr>
              <a:t>-SSC </a:t>
            </a:r>
            <a:r>
              <a:rPr lang="hu-HU" altLang="hu-HU" sz="2200" dirty="0">
                <a:latin typeface="Times New Roman" pitchFamily="18" charset="0"/>
                <a:cs typeface="Times New Roman" pitchFamily="18" charset="0"/>
              </a:rPr>
              <a:t>képzés</a:t>
            </a:r>
          </a:p>
          <a:p>
            <a:pPr marL="342900" indent="-342900" algn="just">
              <a:spcBef>
                <a:spcPts val="1200"/>
              </a:spcBef>
              <a:spcAft>
                <a:spcPts val="1200"/>
              </a:spcAft>
              <a:buClr>
                <a:srgbClr val="A69765"/>
              </a:buClr>
              <a:buFontTx/>
              <a:buChar char="-"/>
            </a:pPr>
            <a:endParaRPr lang="hu-HU" altLang="hu-HU" sz="2800" dirty="0">
              <a:latin typeface="Times New Roman" pitchFamily="18" charset="0"/>
              <a:cs typeface="Times New Roman" pitchFamily="18" charset="0"/>
            </a:endParaRPr>
          </a:p>
        </p:txBody>
      </p:sp>
      <p:pic>
        <p:nvPicPr>
          <p:cNvPr id="31748" name="Picture 2"/>
          <p:cNvPicPr>
            <a:picLocks noChangeAspect="1" noChangeArrowheads="1"/>
          </p:cNvPicPr>
          <p:nvPr/>
        </p:nvPicPr>
        <p:blipFill>
          <a:blip r:embed="rId3" cstate="print"/>
          <a:srcRect/>
          <a:stretch>
            <a:fillRect/>
          </a:stretch>
        </p:blipFill>
        <p:spPr bwMode="auto">
          <a:xfrm>
            <a:off x="6286512" y="5072074"/>
            <a:ext cx="1809742" cy="1156730"/>
          </a:xfrm>
          <a:prstGeom prst="rect">
            <a:avLst/>
          </a:prstGeom>
          <a:noFill/>
          <a:ln w="9525">
            <a:noFill/>
            <a:miter lim="800000"/>
            <a:headEnd/>
            <a:tailEnd/>
          </a:ln>
        </p:spPr>
      </p:pic>
      <p:sp>
        <p:nvSpPr>
          <p:cNvPr id="31749" name="Text Box 5"/>
          <p:cNvSpPr txBox="1">
            <a:spLocks noChangeArrowheads="1"/>
          </p:cNvSpPr>
          <p:nvPr/>
        </p:nvSpPr>
        <p:spPr bwMode="auto">
          <a:xfrm>
            <a:off x="4643438" y="6143644"/>
            <a:ext cx="3889375" cy="214313"/>
          </a:xfrm>
          <a:prstGeom prst="rect">
            <a:avLst/>
          </a:prstGeom>
          <a:noFill/>
          <a:ln w="9525">
            <a:noFill/>
            <a:miter lim="800000"/>
            <a:headEnd/>
            <a:tailEnd/>
          </a:ln>
          <a:effectLst/>
        </p:spPr>
        <p:txBody>
          <a:bodyPr>
            <a:spAutoFit/>
          </a:bodyPr>
          <a:lstStyle/>
          <a:p>
            <a:pPr>
              <a:spcBef>
                <a:spcPct val="50000"/>
              </a:spcBef>
            </a:pPr>
            <a:r>
              <a:rPr lang="hu-HU" altLang="hu-HU" sz="800">
                <a:latin typeface="Times New Roman" pitchFamily="18" charset="0"/>
              </a:rPr>
              <a:t>http://www.nearshoreamericas.com/wp-content/uploads/2014/01/shared-services-crop.jpg</a:t>
            </a:r>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28597" y="1500174"/>
            <a:ext cx="8269316" cy="1214446"/>
          </a:xfrm>
          <a:prstGeom prst="rect">
            <a:avLst/>
          </a:prstGeom>
          <a:noFill/>
          <a:ln w="9525">
            <a:noFill/>
            <a:miter lim="800000"/>
            <a:headEnd/>
            <a:tailEnd/>
          </a:ln>
        </p:spPr>
        <p:txBody>
          <a:bodyPr>
            <a:normAutofit fontScale="70000" lnSpcReduction="20000"/>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hu-HU" sz="2800" b="1" dirty="0" smtClean="0"/>
          </a:p>
          <a:p>
            <a:pPr eaLnBrk="1" hangingPunct="1">
              <a:defRPr/>
            </a:pPr>
            <a:r>
              <a:rPr lang="hu-HU" sz="3800" b="1" dirty="0" smtClean="0"/>
              <a:t>Új képzési szerkezet - új szakképesítések</a:t>
            </a:r>
          </a:p>
          <a:p>
            <a:pPr eaLnBrk="1" hangingPunct="1">
              <a:defRPr/>
            </a:pPr>
            <a:endParaRPr lang="hu-HU" sz="2800" b="1" dirty="0" smtClean="0">
              <a:solidFill>
                <a:srgbClr val="C00000"/>
              </a:solidFill>
            </a:endParaRPr>
          </a:p>
          <a:p>
            <a:pPr eaLnBrk="1" hangingPunct="1">
              <a:defRPr/>
            </a:pPr>
            <a:r>
              <a:rPr lang="hu-HU" sz="3400" b="1" dirty="0" smtClean="0">
                <a:solidFill>
                  <a:schemeClr val="accent4"/>
                </a:solidFill>
              </a:rPr>
              <a:t>Kis- </a:t>
            </a:r>
            <a:r>
              <a:rPr lang="hu-HU" sz="3400" b="1" dirty="0">
                <a:solidFill>
                  <a:schemeClr val="accent4"/>
                </a:solidFill>
              </a:rPr>
              <a:t>és középvállalkozások ügyvezetője </a:t>
            </a:r>
            <a:r>
              <a:rPr lang="hu-HU" sz="3400" b="1" dirty="0" smtClean="0">
                <a:solidFill>
                  <a:schemeClr val="accent4"/>
                </a:solidFill>
              </a:rPr>
              <a:t>I, II</a:t>
            </a:r>
            <a:endParaRPr lang="hu-HU" sz="3400" b="1" dirty="0">
              <a:solidFill>
                <a:schemeClr val="accent4"/>
              </a:solidFill>
            </a:endParaRPr>
          </a:p>
        </p:txBody>
      </p:sp>
      <p:sp>
        <p:nvSpPr>
          <p:cNvPr id="32771" name="Téglalap 1"/>
          <p:cNvSpPr>
            <a:spLocks noChangeArrowheads="1"/>
          </p:cNvSpPr>
          <p:nvPr/>
        </p:nvSpPr>
        <p:spPr bwMode="auto">
          <a:xfrm>
            <a:off x="909638" y="2924175"/>
            <a:ext cx="7345362" cy="3170238"/>
          </a:xfrm>
          <a:prstGeom prst="rect">
            <a:avLst/>
          </a:prstGeom>
          <a:noFill/>
          <a:ln w="9525">
            <a:noFill/>
            <a:miter lim="800000"/>
            <a:headEnd/>
            <a:tailEnd/>
          </a:ln>
        </p:spPr>
        <p:txBody>
          <a:bodyPr>
            <a:spAutoFit/>
          </a:bodyPr>
          <a:lstStyle/>
          <a:p>
            <a:pPr marL="342900" indent="-342900">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„Továbbképzés” bármely szakképesítés birtokában, iskolai rendszerben, ingyenesen </a:t>
            </a:r>
          </a:p>
          <a:p>
            <a:pPr marL="342900" indent="-342900" algn="just">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Vállalkozási ismeretek, </a:t>
            </a:r>
          </a:p>
          <a:p>
            <a:pPr marL="342900" indent="-342900" algn="just">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Idegen nyelvi ismeretek</a:t>
            </a:r>
          </a:p>
          <a:p>
            <a:pPr marL="342900" indent="-342900" algn="just">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Informatikai ismeretek</a:t>
            </a:r>
          </a:p>
        </p:txBody>
      </p:sp>
      <p:pic>
        <p:nvPicPr>
          <p:cNvPr id="32772" name="Picture 2"/>
          <p:cNvPicPr>
            <a:picLocks noChangeAspect="1" noChangeArrowheads="1"/>
          </p:cNvPicPr>
          <p:nvPr/>
        </p:nvPicPr>
        <p:blipFill>
          <a:blip r:embed="rId3" cstate="print"/>
          <a:srcRect/>
          <a:stretch>
            <a:fillRect/>
          </a:stretch>
        </p:blipFill>
        <p:spPr bwMode="auto">
          <a:xfrm>
            <a:off x="5137150" y="4005263"/>
            <a:ext cx="3117850" cy="2060575"/>
          </a:xfrm>
          <a:prstGeom prst="rect">
            <a:avLst/>
          </a:prstGeom>
          <a:noFill/>
          <a:ln w="9525">
            <a:noFill/>
            <a:miter lim="800000"/>
            <a:headEnd/>
            <a:tailEnd/>
          </a:ln>
        </p:spPr>
      </p:pic>
      <p:sp>
        <p:nvSpPr>
          <p:cNvPr id="32773" name="Text Box 5"/>
          <p:cNvSpPr txBox="1">
            <a:spLocks noChangeArrowheads="1"/>
          </p:cNvSpPr>
          <p:nvPr/>
        </p:nvSpPr>
        <p:spPr bwMode="auto">
          <a:xfrm>
            <a:off x="5148263" y="6092825"/>
            <a:ext cx="3095625" cy="276225"/>
          </a:xfrm>
          <a:prstGeom prst="rect">
            <a:avLst/>
          </a:prstGeom>
          <a:noFill/>
          <a:ln w="9525">
            <a:noFill/>
            <a:miter lim="800000"/>
            <a:headEnd/>
            <a:tailEnd/>
          </a:ln>
          <a:effectLst/>
        </p:spPr>
        <p:txBody>
          <a:bodyPr>
            <a:spAutoFit/>
          </a:bodyPr>
          <a:lstStyle/>
          <a:p>
            <a:pPr>
              <a:spcBef>
                <a:spcPct val="50000"/>
              </a:spcBef>
            </a:pPr>
            <a:r>
              <a:rPr lang="hu-HU" altLang="hu-HU" sz="600">
                <a:latin typeface="Times New Roman" pitchFamily="18" charset="0"/>
              </a:rPr>
              <a:t>http://us.123rf.com/450wm/prettyvectors/prettyvectors1412/prettyvectors141200026/34384049-super-%C3%BCzletember.-vector-lapos-illusztr%C3%A1ci%C3%B3.jpg?ver=6</a:t>
            </a: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1357298"/>
            <a:ext cx="8329642" cy="642942"/>
          </a:xfrm>
        </p:spPr>
        <p:txBody>
          <a:bodyPr/>
          <a:lstStyle/>
          <a:p>
            <a:r>
              <a:rPr lang="hu-HU" altLang="hu-HU" sz="2800" b="1" dirty="0" smtClean="0">
                <a:solidFill>
                  <a:srgbClr val="A69765"/>
                </a:solidFill>
                <a:latin typeface="Times New Roman" pitchFamily="18" charset="0"/>
                <a:cs typeface="Times New Roman" pitchFamily="18" charset="0"/>
              </a:rPr>
              <a:t>Szakgimnáziumban megszerezhető végzettségek 1.</a:t>
            </a:r>
            <a:endParaRPr lang="hu-HU" sz="2800" b="1" dirty="0">
              <a:solidFill>
                <a:schemeClr val="accent6">
                  <a:lumMod val="75000"/>
                </a:schemeClr>
              </a:solidFill>
              <a:latin typeface="Times New Roman" pitchFamily="18" charset="0"/>
              <a:cs typeface="Times New Roman" pitchFamily="18" charset="0"/>
            </a:endParaRPr>
          </a:p>
        </p:txBody>
      </p:sp>
      <p:sp>
        <p:nvSpPr>
          <p:cNvPr id="3" name="Tartalom helye 2"/>
          <p:cNvSpPr>
            <a:spLocks noGrp="1"/>
          </p:cNvSpPr>
          <p:nvPr>
            <p:ph idx="1"/>
          </p:nvPr>
        </p:nvSpPr>
        <p:spPr>
          <a:xfrm>
            <a:off x="428596" y="2428868"/>
            <a:ext cx="8215370" cy="3697295"/>
          </a:xfrm>
        </p:spPr>
        <p:txBody>
          <a:bodyPr/>
          <a:lstStyle/>
          <a:p>
            <a:pPr>
              <a:buNone/>
            </a:pPr>
            <a:r>
              <a:rPr lang="hu-HU" sz="2400" dirty="0" smtClean="0">
                <a:latin typeface="Times New Roman" pitchFamily="18" charset="0"/>
                <a:cs typeface="Times New Roman" pitchFamily="18" charset="0"/>
              </a:rPr>
              <a:t>Érettségi vizsga keretében megszerezhető szakképesítések: 	66 db (OKJ-ba bekerült 41 új, valamint 25 meglévő szakképesítés)</a:t>
            </a:r>
          </a:p>
          <a:p>
            <a:pPr>
              <a:buNone/>
            </a:pPr>
            <a:r>
              <a:rPr lang="hu-HU" sz="2400" dirty="0" smtClean="0">
                <a:latin typeface="Times New Roman" pitchFamily="18" charset="0"/>
                <a:cs typeface="Times New Roman" pitchFamily="18" charset="0"/>
              </a:rPr>
              <a:t>Az Országos Képzési Jegyzéket kiadó 150/2012. (VII. 6.) Korm. rendelet 2020. január 01-jén hatályba lépő 3. melléklete tartalmazza  a szakgimnáziumi érettségi keretében megszerezhető szakképesítéseket, valamint az adott ágazatban az ennek birtokában egy tanév alatt megszerezhető 54-es, „technikus” szintű szakképesítéseket mind a 42 ágazatban.</a:t>
            </a:r>
            <a:endParaRPr lang="hu-HU" sz="2400" dirty="0" smtClean="0">
              <a:solidFill>
                <a:prstClr val="black"/>
              </a:solidFill>
              <a:latin typeface="Times New Roman" pitchFamily="18" charset="0"/>
              <a:cs typeface="Times New Roman" pitchFamily="18" charset="0"/>
            </a:endParaRPr>
          </a:p>
          <a:p>
            <a:pPr>
              <a:buNone/>
            </a:pPr>
            <a:endParaRPr lang="hu-H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1357298"/>
            <a:ext cx="8329642" cy="642942"/>
          </a:xfrm>
        </p:spPr>
        <p:txBody>
          <a:bodyPr/>
          <a:lstStyle/>
          <a:p>
            <a:r>
              <a:rPr lang="hu-HU" altLang="hu-HU" sz="2800" b="1" dirty="0" smtClean="0">
                <a:solidFill>
                  <a:srgbClr val="A69765"/>
                </a:solidFill>
                <a:latin typeface="Times New Roman" pitchFamily="18" charset="0"/>
                <a:cs typeface="Times New Roman" pitchFamily="18" charset="0"/>
              </a:rPr>
              <a:t>Szakgimnáziumban megszerezhető végzettségek 2.</a:t>
            </a:r>
            <a:endParaRPr lang="hu-HU" sz="2800" b="1" dirty="0">
              <a:solidFill>
                <a:schemeClr val="accent6">
                  <a:lumMod val="75000"/>
                </a:schemeClr>
              </a:solidFill>
              <a:latin typeface="Times New Roman" pitchFamily="18" charset="0"/>
              <a:cs typeface="Times New Roman" pitchFamily="18" charset="0"/>
            </a:endParaRPr>
          </a:p>
        </p:txBody>
      </p:sp>
      <p:sp>
        <p:nvSpPr>
          <p:cNvPr id="3" name="Tartalom helye 2"/>
          <p:cNvSpPr>
            <a:spLocks noGrp="1"/>
          </p:cNvSpPr>
          <p:nvPr>
            <p:ph idx="1"/>
          </p:nvPr>
        </p:nvSpPr>
        <p:spPr>
          <a:xfrm>
            <a:off x="428596" y="2143116"/>
            <a:ext cx="8215370" cy="3983047"/>
          </a:xfrm>
        </p:spPr>
        <p:txBody>
          <a:bodyPr/>
          <a:lstStyle/>
          <a:p>
            <a:pPr>
              <a:buNone/>
            </a:pPr>
            <a:r>
              <a:rPr lang="hu-HU" sz="2400" dirty="0" smtClean="0">
                <a:solidFill>
                  <a:srgbClr val="0070C0"/>
                </a:solidFill>
                <a:latin typeface="Times New Roman" pitchFamily="18" charset="0"/>
                <a:cs typeface="Times New Roman" pitchFamily="18" charset="0"/>
              </a:rPr>
              <a:t>Néhány példa a szakgimnáziumokban megszerezhető végzettségekre:</a:t>
            </a:r>
          </a:p>
          <a:p>
            <a:pPr>
              <a:buNone/>
            </a:pPr>
            <a:r>
              <a:rPr lang="hu-HU" sz="2400" dirty="0" smtClean="0">
                <a:latin typeface="Times New Roman" pitchFamily="18" charset="0"/>
                <a:cs typeface="Times New Roman" pitchFamily="18" charset="0"/>
              </a:rPr>
              <a:t>VIII. Épületgépészet  ágazatban </a:t>
            </a:r>
          </a:p>
          <a:p>
            <a:pPr>
              <a:buNone/>
            </a:pPr>
            <a:r>
              <a:rPr lang="hu-HU" sz="2400" dirty="0" smtClean="0">
                <a:solidFill>
                  <a:srgbClr val="0070C0"/>
                </a:solidFill>
                <a:latin typeface="Times New Roman" pitchFamily="18" charset="0"/>
                <a:cs typeface="Times New Roman" pitchFamily="18" charset="0"/>
              </a:rPr>
              <a:t>Érettségi keretében:</a:t>
            </a:r>
          </a:p>
          <a:p>
            <a:pPr>
              <a:buNone/>
            </a:pPr>
            <a:r>
              <a:rPr lang="hu-HU" sz="2400" dirty="0" smtClean="0">
                <a:latin typeface="Times New Roman" pitchFamily="18" charset="0"/>
                <a:cs typeface="Times New Roman" pitchFamily="18" charset="0"/>
              </a:rPr>
              <a:t>52 582 02 Épületgépészeti előkészítő vagy </a:t>
            </a:r>
          </a:p>
          <a:p>
            <a:pPr>
              <a:buNone/>
            </a:pPr>
            <a:r>
              <a:rPr lang="hu-HU" sz="2400" dirty="0" smtClean="0">
                <a:latin typeface="Times New Roman" pitchFamily="18" charset="0"/>
                <a:cs typeface="Times New Roman" pitchFamily="18" charset="0"/>
              </a:rPr>
              <a:t>31 521 01 </a:t>
            </a:r>
            <a:r>
              <a:rPr lang="hu-HU" sz="2400" dirty="0" err="1" smtClean="0">
                <a:latin typeface="Times New Roman" pitchFamily="18" charset="0"/>
                <a:cs typeface="Times New Roman" pitchFamily="18" charset="0"/>
              </a:rPr>
              <a:t>Bevontelektródás</a:t>
            </a:r>
            <a:r>
              <a:rPr lang="hu-HU" sz="2400" dirty="0" smtClean="0">
                <a:latin typeface="Times New Roman" pitchFamily="18" charset="0"/>
                <a:cs typeface="Times New Roman" pitchFamily="18" charset="0"/>
              </a:rPr>
              <a:t> kézi ívhegesztő és 31 521 05 Gázhegesztő </a:t>
            </a:r>
          </a:p>
          <a:p>
            <a:pPr>
              <a:buNone/>
            </a:pPr>
            <a:r>
              <a:rPr lang="hu-HU" sz="2400" dirty="0" smtClean="0">
                <a:solidFill>
                  <a:srgbClr val="0070C0"/>
                </a:solidFill>
                <a:latin typeface="Times New Roman" pitchFamily="18" charset="0"/>
                <a:cs typeface="Times New Roman" pitchFamily="18" charset="0"/>
              </a:rPr>
              <a:t>Érettségit követően</a:t>
            </a:r>
            <a:r>
              <a:rPr lang="hu-HU" sz="2400" dirty="0" smtClean="0">
                <a:latin typeface="Times New Roman" pitchFamily="18" charset="0"/>
                <a:cs typeface="Times New Roman" pitchFamily="18" charset="0"/>
              </a:rPr>
              <a:t>: 54 582 01 Épületgépész technikus </a:t>
            </a:r>
            <a:endParaRPr lang="hu-H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1357298"/>
            <a:ext cx="8329642" cy="642942"/>
          </a:xfrm>
        </p:spPr>
        <p:txBody>
          <a:bodyPr/>
          <a:lstStyle/>
          <a:p>
            <a:r>
              <a:rPr lang="hu-HU" altLang="hu-HU" sz="2800" b="1" dirty="0" smtClean="0">
                <a:solidFill>
                  <a:srgbClr val="A69765"/>
                </a:solidFill>
                <a:latin typeface="Times New Roman" pitchFamily="18" charset="0"/>
                <a:cs typeface="Times New Roman" pitchFamily="18" charset="0"/>
              </a:rPr>
              <a:t>Szakgimnáziumban megszerezhető végzettségek 3.</a:t>
            </a:r>
            <a:endParaRPr lang="hu-HU" sz="2800" b="1" dirty="0">
              <a:solidFill>
                <a:schemeClr val="accent6">
                  <a:lumMod val="75000"/>
                </a:schemeClr>
              </a:solidFill>
              <a:latin typeface="Times New Roman" pitchFamily="18" charset="0"/>
              <a:cs typeface="Times New Roman" pitchFamily="18" charset="0"/>
            </a:endParaRPr>
          </a:p>
        </p:txBody>
      </p:sp>
      <p:sp>
        <p:nvSpPr>
          <p:cNvPr id="3" name="Tartalom helye 2"/>
          <p:cNvSpPr>
            <a:spLocks noGrp="1"/>
          </p:cNvSpPr>
          <p:nvPr>
            <p:ph idx="1"/>
          </p:nvPr>
        </p:nvSpPr>
        <p:spPr>
          <a:xfrm>
            <a:off x="428596" y="2214554"/>
            <a:ext cx="8215370" cy="4214842"/>
          </a:xfrm>
        </p:spPr>
        <p:txBody>
          <a:bodyPr/>
          <a:lstStyle/>
          <a:p>
            <a:pPr>
              <a:buNone/>
            </a:pPr>
            <a:r>
              <a:rPr lang="hu-HU" sz="2400" dirty="0" smtClean="0">
                <a:solidFill>
                  <a:srgbClr val="0070C0"/>
                </a:solidFill>
                <a:latin typeface="Times New Roman" pitchFamily="18" charset="0"/>
                <a:cs typeface="Times New Roman" pitchFamily="18" charset="0"/>
              </a:rPr>
              <a:t>Néhány példa a szakgimnáziumokban megszerezhető végzettségekre:</a:t>
            </a:r>
          </a:p>
          <a:p>
            <a:pPr>
              <a:buNone/>
            </a:pPr>
            <a:r>
              <a:rPr lang="hu-HU" sz="2400" dirty="0" smtClean="0">
                <a:latin typeface="Times New Roman" pitchFamily="18" charset="0"/>
                <a:cs typeface="Times New Roman" pitchFamily="18" charset="0"/>
              </a:rPr>
              <a:t>IX. Gépészet </a:t>
            </a:r>
          </a:p>
          <a:p>
            <a:pPr>
              <a:buNone/>
            </a:pPr>
            <a:r>
              <a:rPr lang="hu-HU" sz="2400" dirty="0" smtClean="0">
                <a:solidFill>
                  <a:srgbClr val="0070C0"/>
                </a:solidFill>
                <a:latin typeface="Times New Roman" pitchFamily="18" charset="0"/>
                <a:cs typeface="Times New Roman" pitchFamily="18" charset="0"/>
              </a:rPr>
              <a:t>Érettségi keretében</a:t>
            </a:r>
            <a:r>
              <a:rPr lang="hu-HU" sz="2400" dirty="0" smtClean="0">
                <a:latin typeface="Times New Roman" pitchFamily="18" charset="0"/>
                <a:cs typeface="Times New Roman" pitchFamily="18" charset="0"/>
              </a:rPr>
              <a:t>: 31 521 10 Gyártósori gépész</a:t>
            </a:r>
          </a:p>
          <a:p>
            <a:pPr>
              <a:buNone/>
            </a:pPr>
            <a:r>
              <a:rPr lang="hu-HU" sz="2400" dirty="0" smtClean="0">
                <a:solidFill>
                  <a:srgbClr val="0070C0"/>
                </a:solidFill>
                <a:latin typeface="Times New Roman" pitchFamily="18" charset="0"/>
                <a:cs typeface="Times New Roman" pitchFamily="18" charset="0"/>
              </a:rPr>
              <a:t>Érettségit követően</a:t>
            </a:r>
            <a:r>
              <a:rPr lang="hu-HU" sz="2400" dirty="0" smtClean="0">
                <a:latin typeface="Times New Roman" pitchFamily="18" charset="0"/>
                <a:cs typeface="Times New Roman" pitchFamily="18" charset="0"/>
              </a:rPr>
              <a:t>: 54 521 03 </a:t>
            </a:r>
            <a:r>
              <a:rPr lang="hu-HU" sz="2400" dirty="0" err="1" smtClean="0">
                <a:latin typeface="Times New Roman" pitchFamily="18" charset="0"/>
                <a:cs typeface="Times New Roman" pitchFamily="18" charset="0"/>
              </a:rPr>
              <a:t>Gépgyártástechnológiai</a:t>
            </a:r>
            <a:r>
              <a:rPr lang="hu-HU" sz="2400" dirty="0" smtClean="0">
                <a:latin typeface="Times New Roman" pitchFamily="18" charset="0"/>
                <a:cs typeface="Times New Roman" pitchFamily="18" charset="0"/>
              </a:rPr>
              <a:t> technikus </a:t>
            </a:r>
          </a:p>
          <a:p>
            <a:pPr>
              <a:buNone/>
            </a:pPr>
            <a:r>
              <a:rPr lang="hu-HU" sz="2400" dirty="0" smtClean="0">
                <a:solidFill>
                  <a:srgbClr val="0070C0"/>
                </a:solidFill>
                <a:latin typeface="Times New Roman" pitchFamily="18" charset="0"/>
                <a:cs typeface="Times New Roman" pitchFamily="18" charset="0"/>
              </a:rPr>
              <a:t>Érettségi keretében</a:t>
            </a:r>
            <a:r>
              <a:rPr lang="hu-HU" sz="2400" dirty="0" smtClean="0">
                <a:latin typeface="Times New Roman" pitchFamily="18" charset="0"/>
                <a:cs typeface="Times New Roman" pitchFamily="18" charset="0"/>
              </a:rPr>
              <a:t>: 34 521 02 Finommechanikai műszerész </a:t>
            </a:r>
          </a:p>
          <a:p>
            <a:pPr>
              <a:buNone/>
            </a:pPr>
            <a:r>
              <a:rPr lang="hu-HU" sz="2400" dirty="0" smtClean="0">
                <a:solidFill>
                  <a:srgbClr val="0070C0"/>
                </a:solidFill>
                <a:latin typeface="Times New Roman" pitchFamily="18" charset="0"/>
                <a:cs typeface="Times New Roman" pitchFamily="18" charset="0"/>
              </a:rPr>
              <a:t>Érettségi követően</a:t>
            </a:r>
            <a:r>
              <a:rPr lang="hu-HU" sz="2400" dirty="0" smtClean="0">
                <a:latin typeface="Times New Roman" pitchFamily="18" charset="0"/>
                <a:cs typeface="Times New Roman" pitchFamily="18" charset="0"/>
              </a:rPr>
              <a:t>: 54 863 01 Fegyverműszerész </a:t>
            </a:r>
          </a:p>
          <a:p>
            <a:pPr>
              <a:buNone/>
            </a:pPr>
            <a:r>
              <a:rPr lang="hu-HU" sz="2400" dirty="0" smtClean="0">
                <a:solidFill>
                  <a:srgbClr val="0070C0"/>
                </a:solidFill>
                <a:latin typeface="Times New Roman" pitchFamily="18" charset="0"/>
                <a:cs typeface="Times New Roman" pitchFamily="18" charset="0"/>
              </a:rPr>
              <a:t>Érettségi keretében</a:t>
            </a:r>
            <a:r>
              <a:rPr lang="hu-HU" sz="2400" dirty="0" smtClean="0">
                <a:latin typeface="Times New Roman" pitchFamily="18" charset="0"/>
                <a:cs typeface="Times New Roman" pitchFamily="18" charset="0"/>
              </a:rPr>
              <a:t>: 52 522 04 Villamos berendezés szerelő és üzemeltető </a:t>
            </a:r>
          </a:p>
          <a:p>
            <a:pPr>
              <a:buNone/>
            </a:pPr>
            <a:r>
              <a:rPr lang="hu-HU" sz="2400" dirty="0" smtClean="0">
                <a:solidFill>
                  <a:srgbClr val="0070C0"/>
                </a:solidFill>
                <a:latin typeface="Times New Roman" pitchFamily="18" charset="0"/>
                <a:cs typeface="Times New Roman" pitchFamily="18" charset="0"/>
              </a:rPr>
              <a:t>Érettségi követően</a:t>
            </a:r>
            <a:r>
              <a:rPr lang="hu-HU" sz="2400" dirty="0" smtClean="0">
                <a:latin typeface="Times New Roman" pitchFamily="18" charset="0"/>
                <a:cs typeface="Times New Roman" pitchFamily="18" charset="0"/>
              </a:rPr>
              <a:t>: 54 523 04 Mechatronikai technikus</a:t>
            </a:r>
          </a:p>
          <a:p>
            <a:pPr>
              <a:buNone/>
            </a:pPr>
            <a:endParaRPr lang="hu-HU" sz="2400" dirty="0" smtClean="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1357298"/>
            <a:ext cx="8329642" cy="642942"/>
          </a:xfrm>
        </p:spPr>
        <p:txBody>
          <a:bodyPr/>
          <a:lstStyle/>
          <a:p>
            <a:r>
              <a:rPr lang="hu-HU" altLang="hu-HU" sz="2800" b="1" dirty="0" smtClean="0">
                <a:solidFill>
                  <a:srgbClr val="A69765"/>
                </a:solidFill>
                <a:latin typeface="Times New Roman" pitchFamily="18" charset="0"/>
                <a:cs typeface="Times New Roman" pitchFamily="18" charset="0"/>
              </a:rPr>
              <a:t>Szakgimnáziumban megszerezhető </a:t>
            </a:r>
            <a:r>
              <a:rPr lang="hu-HU" altLang="hu-HU" sz="2800" b="1" smtClean="0">
                <a:solidFill>
                  <a:srgbClr val="A69765"/>
                </a:solidFill>
                <a:latin typeface="Times New Roman" pitchFamily="18" charset="0"/>
                <a:cs typeface="Times New Roman" pitchFamily="18" charset="0"/>
              </a:rPr>
              <a:t>végzettségek 4.</a:t>
            </a:r>
            <a:endParaRPr lang="hu-HU" sz="2800" b="1" dirty="0">
              <a:solidFill>
                <a:schemeClr val="accent6">
                  <a:lumMod val="75000"/>
                </a:schemeClr>
              </a:solidFill>
              <a:latin typeface="Times New Roman" pitchFamily="18" charset="0"/>
              <a:cs typeface="Times New Roman" pitchFamily="18" charset="0"/>
            </a:endParaRPr>
          </a:p>
        </p:txBody>
      </p:sp>
      <p:sp>
        <p:nvSpPr>
          <p:cNvPr id="3" name="Tartalom helye 2"/>
          <p:cNvSpPr>
            <a:spLocks noGrp="1"/>
          </p:cNvSpPr>
          <p:nvPr>
            <p:ph idx="1"/>
          </p:nvPr>
        </p:nvSpPr>
        <p:spPr>
          <a:xfrm>
            <a:off x="428596" y="2143116"/>
            <a:ext cx="8215370" cy="4071966"/>
          </a:xfrm>
        </p:spPr>
        <p:txBody>
          <a:bodyPr/>
          <a:lstStyle/>
          <a:p>
            <a:pPr>
              <a:buNone/>
            </a:pPr>
            <a:r>
              <a:rPr lang="hu-HU" sz="2400" dirty="0" smtClean="0">
                <a:solidFill>
                  <a:srgbClr val="0070C0"/>
                </a:solidFill>
                <a:latin typeface="Times New Roman" pitchFamily="18" charset="0"/>
                <a:cs typeface="Times New Roman" pitchFamily="18" charset="0"/>
              </a:rPr>
              <a:t>Néhány példa a szakgimnáziumokban megszerezhető végzettségekre:</a:t>
            </a:r>
          </a:p>
          <a:p>
            <a:pPr>
              <a:buNone/>
            </a:pPr>
            <a:r>
              <a:rPr lang="hu-HU" sz="2400" dirty="0" smtClean="0">
                <a:latin typeface="Times New Roman" pitchFamily="18" charset="0"/>
                <a:cs typeface="Times New Roman" pitchFamily="18" charset="0"/>
              </a:rPr>
              <a:t>XXVI. Kereskedelem </a:t>
            </a:r>
          </a:p>
          <a:p>
            <a:pPr>
              <a:buNone/>
            </a:pPr>
            <a:r>
              <a:rPr lang="hu-HU" sz="2400" dirty="0" smtClean="0">
                <a:solidFill>
                  <a:srgbClr val="0070C0"/>
                </a:solidFill>
                <a:latin typeface="Times New Roman" pitchFamily="18" charset="0"/>
                <a:cs typeface="Times New Roman" pitchFamily="18" charset="0"/>
              </a:rPr>
              <a:t>Érettségi keretében</a:t>
            </a:r>
            <a:r>
              <a:rPr lang="hu-HU" sz="2400" dirty="0" smtClean="0">
                <a:latin typeface="Times New Roman" pitchFamily="18" charset="0"/>
                <a:cs typeface="Times New Roman" pitchFamily="18" charset="0"/>
              </a:rPr>
              <a:t>: 34 341 01 Eladó </a:t>
            </a:r>
          </a:p>
          <a:p>
            <a:pPr>
              <a:buNone/>
            </a:pPr>
            <a:r>
              <a:rPr lang="hu-HU" sz="2400" dirty="0" smtClean="0">
                <a:solidFill>
                  <a:srgbClr val="0070C0"/>
                </a:solidFill>
                <a:latin typeface="Times New Roman" pitchFamily="18" charset="0"/>
                <a:cs typeface="Times New Roman" pitchFamily="18" charset="0"/>
              </a:rPr>
              <a:t>Érettségit követően</a:t>
            </a:r>
            <a:r>
              <a:rPr lang="hu-HU" sz="2400" dirty="0" smtClean="0">
                <a:latin typeface="Times New Roman" pitchFamily="18" charset="0"/>
                <a:cs typeface="Times New Roman" pitchFamily="18" charset="0"/>
              </a:rPr>
              <a:t>: 54 341 01 Kereskedő </a:t>
            </a:r>
          </a:p>
          <a:p>
            <a:pPr>
              <a:buNone/>
            </a:pPr>
            <a:r>
              <a:rPr lang="hu-HU" sz="2400" dirty="0" smtClean="0">
                <a:latin typeface="Times New Roman" pitchFamily="18" charset="0"/>
                <a:cs typeface="Times New Roman" pitchFamily="18" charset="0"/>
              </a:rPr>
              <a:t>				54 341 02 Kereskedelmi képviselő </a:t>
            </a:r>
          </a:p>
          <a:p>
            <a:pPr>
              <a:buNone/>
            </a:pPr>
            <a:r>
              <a:rPr lang="hu-HU" sz="2400" dirty="0" smtClean="0">
                <a:latin typeface="Times New Roman" pitchFamily="18" charset="0"/>
                <a:cs typeface="Times New Roman" pitchFamily="18" charset="0"/>
              </a:rPr>
              <a:t>XXVII. Vendéglátóipar </a:t>
            </a:r>
          </a:p>
          <a:p>
            <a:pPr>
              <a:buNone/>
            </a:pPr>
            <a:r>
              <a:rPr lang="hu-HU" sz="2400" dirty="0" smtClean="0">
                <a:solidFill>
                  <a:srgbClr val="0070C0"/>
                </a:solidFill>
                <a:latin typeface="Times New Roman" pitchFamily="18" charset="0"/>
                <a:cs typeface="Times New Roman" pitchFamily="18" charset="0"/>
              </a:rPr>
              <a:t>Érettségi keretében</a:t>
            </a:r>
            <a:r>
              <a:rPr lang="hu-HU" sz="2400" dirty="0" smtClean="0">
                <a:latin typeface="Times New Roman" pitchFamily="18" charset="0"/>
                <a:cs typeface="Times New Roman" pitchFamily="18" charset="0"/>
              </a:rPr>
              <a:t>: 34 811 03 Pincér </a:t>
            </a:r>
          </a:p>
          <a:p>
            <a:pPr>
              <a:buNone/>
            </a:pPr>
            <a:r>
              <a:rPr lang="hu-HU" sz="2400" dirty="0" smtClean="0">
                <a:solidFill>
                  <a:srgbClr val="0070C0"/>
                </a:solidFill>
                <a:latin typeface="Times New Roman" pitchFamily="18" charset="0"/>
                <a:cs typeface="Times New Roman" pitchFamily="18" charset="0"/>
              </a:rPr>
              <a:t>Érettségit követően</a:t>
            </a:r>
            <a:r>
              <a:rPr lang="hu-HU" sz="2400" dirty="0" smtClean="0">
                <a:latin typeface="Times New Roman" pitchFamily="18" charset="0"/>
                <a:cs typeface="Times New Roman" pitchFamily="18" charset="0"/>
              </a:rPr>
              <a:t>: 54 811 01 </a:t>
            </a:r>
            <a:r>
              <a:rPr lang="hu-HU" sz="2400" dirty="0" err="1" smtClean="0">
                <a:latin typeface="Times New Roman" pitchFamily="18" charset="0"/>
                <a:cs typeface="Times New Roman" pitchFamily="18" charset="0"/>
              </a:rPr>
              <a:t>Vendéglátásszervező</a:t>
            </a:r>
            <a:r>
              <a:rPr lang="hu-HU" sz="2400" dirty="0" smtClean="0">
                <a:latin typeface="Times New Roman" pitchFamily="18" charset="0"/>
                <a:cs typeface="Times New Roman" pitchFamily="18" charset="0"/>
              </a:rPr>
              <a:t> </a:t>
            </a: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txBox="1">
            <a:spLocks/>
          </p:cNvSpPr>
          <p:nvPr/>
        </p:nvSpPr>
        <p:spPr bwMode="auto">
          <a:xfrm>
            <a:off x="468313" y="1196975"/>
            <a:ext cx="8229600" cy="684213"/>
          </a:xfrm>
          <a:prstGeom prst="rect">
            <a:avLst/>
          </a:prstGeom>
          <a:noFill/>
          <a:ln w="9525">
            <a:noFill/>
            <a:miter lim="800000"/>
            <a:headEnd/>
            <a:tailEnd/>
          </a:ln>
        </p:spPr>
        <p:txBody>
          <a:bodyPr/>
          <a:lstStyle/>
          <a:p>
            <a:pPr algn="ctr"/>
            <a:r>
              <a:rPr lang="hu-HU" altLang="hu-HU" sz="3000" b="1" dirty="0" smtClean="0">
                <a:solidFill>
                  <a:srgbClr val="A69765"/>
                </a:solidFill>
                <a:latin typeface="Times New Roman" pitchFamily="18" charset="0"/>
                <a:cs typeface="Times New Roman" pitchFamily="18" charset="0"/>
              </a:rPr>
              <a:t>Új </a:t>
            </a:r>
            <a:r>
              <a:rPr lang="hu-HU" altLang="hu-HU" sz="3000" b="1" dirty="0">
                <a:solidFill>
                  <a:srgbClr val="A69765"/>
                </a:solidFill>
                <a:latin typeface="Times New Roman" pitchFamily="18" charset="0"/>
                <a:cs typeface="Times New Roman" pitchFamily="18" charset="0"/>
              </a:rPr>
              <a:t>tanulási utak</a:t>
            </a:r>
          </a:p>
        </p:txBody>
      </p:sp>
      <p:sp>
        <p:nvSpPr>
          <p:cNvPr id="33795" name="Téglalap 1"/>
          <p:cNvSpPr>
            <a:spLocks noChangeArrowheads="1"/>
          </p:cNvSpPr>
          <p:nvPr/>
        </p:nvSpPr>
        <p:spPr bwMode="auto">
          <a:xfrm>
            <a:off x="928688" y="2205038"/>
            <a:ext cx="7345362" cy="3600450"/>
          </a:xfrm>
          <a:prstGeom prst="rect">
            <a:avLst/>
          </a:prstGeom>
          <a:noFill/>
          <a:ln w="9525">
            <a:noFill/>
            <a:miter lim="800000"/>
            <a:headEnd/>
            <a:tailEnd/>
          </a:ln>
        </p:spPr>
        <p:txBody>
          <a:bodyPr>
            <a:spAutoFit/>
          </a:bodyPr>
          <a:lstStyle/>
          <a:p>
            <a:pPr marL="342900" indent="-342900" algn="just">
              <a:spcBef>
                <a:spcPts val="1200"/>
              </a:spcBef>
              <a:spcAft>
                <a:spcPts val="1200"/>
              </a:spcAft>
              <a:buClr>
                <a:srgbClr val="A69765"/>
              </a:buClr>
              <a:buFontTx/>
              <a:buChar char="-"/>
            </a:pPr>
            <a:r>
              <a:rPr lang="hu-HU" altLang="hu-HU" sz="2800" dirty="0" err="1">
                <a:latin typeface="Times New Roman" pitchFamily="18" charset="0"/>
                <a:cs typeface="Times New Roman" pitchFamily="18" charset="0"/>
              </a:rPr>
              <a:t>SNI-s</a:t>
            </a:r>
            <a:r>
              <a:rPr lang="hu-HU" altLang="hu-HU" sz="2800" dirty="0">
                <a:latin typeface="Times New Roman" pitchFamily="18" charset="0"/>
                <a:cs typeface="Times New Roman" pitchFamily="18" charset="0"/>
              </a:rPr>
              <a:t> és a </a:t>
            </a:r>
            <a:r>
              <a:rPr lang="hu-HU" altLang="hu-HU" sz="2800" dirty="0" err="1">
                <a:latin typeface="Times New Roman" pitchFamily="18" charset="0"/>
                <a:cs typeface="Times New Roman" pitchFamily="18" charset="0"/>
              </a:rPr>
              <a:t>HHH-s</a:t>
            </a:r>
            <a:r>
              <a:rPr lang="hu-HU" altLang="hu-HU" sz="2800" dirty="0">
                <a:latin typeface="Times New Roman" pitchFamily="18" charset="0"/>
                <a:cs typeface="Times New Roman" pitchFamily="18" charset="0"/>
              </a:rPr>
              <a:t> tanulók a második szakképesítésüket is nappali rendszerű oktatásban szerezhetik</a:t>
            </a:r>
          </a:p>
          <a:p>
            <a:pPr marL="342900" indent="-342900" algn="just">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Szakképzési HÍD programok indulása</a:t>
            </a:r>
          </a:p>
          <a:p>
            <a:pPr marL="342900" indent="-342900" algn="just">
              <a:spcBef>
                <a:spcPts val="1200"/>
              </a:spcBef>
              <a:spcAft>
                <a:spcPts val="1200"/>
              </a:spcAft>
              <a:buClr>
                <a:srgbClr val="A69765"/>
              </a:buClr>
              <a:buFontTx/>
              <a:buChar char="-"/>
            </a:pPr>
            <a:r>
              <a:rPr lang="hu-HU" altLang="hu-HU" sz="2800" dirty="0">
                <a:latin typeface="Times New Roman" pitchFamily="18" charset="0"/>
                <a:cs typeface="Times New Roman" pitchFamily="18" charset="0"/>
              </a:rPr>
              <a:t>Intenzív felnőttoktatás</a:t>
            </a:r>
          </a:p>
          <a:p>
            <a:pPr marL="342900" indent="-342900" algn="just">
              <a:spcBef>
                <a:spcPts val="1200"/>
              </a:spcBef>
              <a:spcAft>
                <a:spcPts val="1200"/>
              </a:spcAft>
              <a:buClr>
                <a:srgbClr val="A69765"/>
              </a:buClr>
              <a:buFontTx/>
              <a:buChar char="-"/>
            </a:pPr>
            <a:endParaRPr lang="hu-HU" altLang="hu-HU" sz="2800" dirty="0">
              <a:latin typeface="Times New Roman" pitchFamily="18" charset="0"/>
              <a:cs typeface="Times New Roman" pitchFamily="18" charset="0"/>
            </a:endParaRPr>
          </a:p>
        </p:txBody>
      </p:sp>
      <p:pic>
        <p:nvPicPr>
          <p:cNvPr id="33796" name="Picture 2"/>
          <p:cNvPicPr>
            <a:picLocks noChangeAspect="1" noChangeArrowheads="1"/>
          </p:cNvPicPr>
          <p:nvPr/>
        </p:nvPicPr>
        <p:blipFill>
          <a:blip r:embed="rId3" cstate="print"/>
          <a:srcRect/>
          <a:stretch>
            <a:fillRect/>
          </a:stretch>
        </p:blipFill>
        <p:spPr bwMode="auto">
          <a:xfrm>
            <a:off x="5724525" y="4365625"/>
            <a:ext cx="2466975" cy="1847850"/>
          </a:xfrm>
          <a:prstGeom prst="rect">
            <a:avLst/>
          </a:prstGeom>
          <a:noFill/>
          <a:ln w="9525">
            <a:noFill/>
            <a:miter lim="800000"/>
            <a:headEnd/>
            <a:tailEnd/>
          </a:ln>
        </p:spPr>
      </p:pic>
      <p:sp>
        <p:nvSpPr>
          <p:cNvPr id="33797" name="Text Box 5"/>
          <p:cNvSpPr txBox="1">
            <a:spLocks noChangeArrowheads="1"/>
          </p:cNvSpPr>
          <p:nvPr/>
        </p:nvSpPr>
        <p:spPr bwMode="auto">
          <a:xfrm>
            <a:off x="5508625" y="6165850"/>
            <a:ext cx="2879725" cy="214313"/>
          </a:xfrm>
          <a:prstGeom prst="rect">
            <a:avLst/>
          </a:prstGeom>
          <a:noFill/>
          <a:ln w="9525">
            <a:noFill/>
            <a:miter lim="800000"/>
            <a:headEnd/>
            <a:tailEnd/>
          </a:ln>
          <a:effectLst/>
        </p:spPr>
        <p:txBody>
          <a:bodyPr>
            <a:spAutoFit/>
          </a:bodyPr>
          <a:lstStyle/>
          <a:p>
            <a:pPr>
              <a:spcBef>
                <a:spcPct val="50000"/>
              </a:spcBef>
            </a:pPr>
            <a:r>
              <a:rPr lang="hu-HU" altLang="hu-HU" sz="800">
                <a:latin typeface="Times New Roman" pitchFamily="18" charset="0"/>
              </a:rPr>
              <a:t>http://kajarikbela.hu/wp-content/uploads/2011/09/segito-kez-1.jpg</a:t>
            </a: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67544" y="1428736"/>
            <a:ext cx="8136904" cy="560104"/>
          </a:xfrm>
        </p:spPr>
        <p:txBody>
          <a:bodyPr>
            <a:normAutofit fontScale="90000"/>
          </a:bodyPr>
          <a:lstStyle/>
          <a:p>
            <a:r>
              <a:rPr lang="hu-HU" sz="3100" b="1" dirty="0" smtClean="0">
                <a:solidFill>
                  <a:srgbClr val="948A54"/>
                </a:solidFill>
              </a:rPr>
              <a:t>Egyes </a:t>
            </a:r>
            <a:r>
              <a:rPr lang="hu-HU" sz="3100" b="1" dirty="0">
                <a:solidFill>
                  <a:srgbClr val="948A54"/>
                </a:solidFill>
              </a:rPr>
              <a:t>szakterületeken jellemző munkaerő-hiány</a:t>
            </a:r>
            <a:r>
              <a:rPr lang="hu-HU" sz="3200" b="1" dirty="0">
                <a:solidFill>
                  <a:srgbClr val="948A54"/>
                </a:solidFill>
              </a:rPr>
              <a:t/>
            </a:r>
            <a:br>
              <a:rPr lang="hu-HU" sz="3200" b="1" dirty="0">
                <a:solidFill>
                  <a:srgbClr val="948A54"/>
                </a:solidFill>
              </a:rPr>
            </a:br>
            <a:endParaRPr lang="hu-HU" dirty="0"/>
          </a:p>
        </p:txBody>
      </p:sp>
      <p:sp>
        <p:nvSpPr>
          <p:cNvPr id="3" name="Alcím 2"/>
          <p:cNvSpPr>
            <a:spLocks noGrp="1"/>
          </p:cNvSpPr>
          <p:nvPr>
            <p:ph type="subTitle" idx="1"/>
          </p:nvPr>
        </p:nvSpPr>
        <p:spPr>
          <a:xfrm>
            <a:off x="755576" y="2060848"/>
            <a:ext cx="7416824" cy="4104456"/>
          </a:xfrm>
        </p:spPr>
        <p:txBody>
          <a:bodyPr>
            <a:normAutofit/>
          </a:bodyPr>
          <a:lstStyle/>
          <a:p>
            <a:pPr marL="342900" indent="-342900" algn="l">
              <a:spcAft>
                <a:spcPts val="600"/>
              </a:spcAft>
              <a:buSzPct val="80000"/>
              <a:buFont typeface="Arial" pitchFamily="34" charset="0"/>
              <a:buChar char="•"/>
            </a:pPr>
            <a:r>
              <a:rPr lang="hu-HU" sz="2400" dirty="0" smtClean="0">
                <a:latin typeface="Times New Roman" pitchFamily="18" charset="0"/>
                <a:cs typeface="Times New Roman" pitchFamily="18" charset="0"/>
              </a:rPr>
              <a:t>Egészségügyi </a:t>
            </a:r>
            <a:r>
              <a:rPr lang="hu-HU" sz="2400" dirty="0">
                <a:latin typeface="Times New Roman" pitchFamily="18" charset="0"/>
                <a:cs typeface="Times New Roman" pitchFamily="18" charset="0"/>
              </a:rPr>
              <a:t>szakterület </a:t>
            </a:r>
            <a:r>
              <a:rPr lang="hu-HU" sz="2400" dirty="0" smtClean="0">
                <a:latin typeface="Times New Roman" pitchFamily="18" charset="0"/>
                <a:cs typeface="Times New Roman" pitchFamily="18" charset="0"/>
              </a:rPr>
              <a:t>(ápolók</a:t>
            </a:r>
            <a:r>
              <a:rPr lang="hu-HU" sz="2400" dirty="0">
                <a:latin typeface="Times New Roman" pitchFamily="18" charset="0"/>
                <a:cs typeface="Times New Roman" pitchFamily="18" charset="0"/>
              </a:rPr>
              <a:t>, szakdolgozók</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marL="342900" indent="-342900" algn="l">
              <a:spcAft>
                <a:spcPts val="600"/>
              </a:spcAft>
              <a:buSzPct val="80000"/>
              <a:buFont typeface="Arial" pitchFamily="34" charset="0"/>
              <a:buChar char="•"/>
            </a:pPr>
            <a:r>
              <a:rPr lang="hu-HU" sz="2400" dirty="0" smtClean="0">
                <a:latin typeface="Times New Roman" pitchFamily="18" charset="0"/>
                <a:cs typeface="Times New Roman" pitchFamily="18" charset="0"/>
              </a:rPr>
              <a:t>Faipari </a:t>
            </a:r>
            <a:r>
              <a:rPr lang="hu-HU" sz="2400" dirty="0">
                <a:latin typeface="Times New Roman" pitchFamily="18" charset="0"/>
                <a:cs typeface="Times New Roman" pitchFamily="18" charset="0"/>
              </a:rPr>
              <a:t>foglalkozások (bútorasztalos, kárpitos, általános asztalos</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marL="342900" indent="-342900" algn="l">
              <a:spcAft>
                <a:spcPts val="600"/>
              </a:spcAft>
              <a:buSzPct val="80000"/>
              <a:buFont typeface="Arial" pitchFamily="34" charset="0"/>
              <a:buChar char="•"/>
            </a:pPr>
            <a:r>
              <a:rPr lang="hu-HU" sz="2400" dirty="0" smtClean="0">
                <a:latin typeface="Times New Roman" pitchFamily="18" charset="0"/>
                <a:cs typeface="Times New Roman" pitchFamily="18" charset="0"/>
              </a:rPr>
              <a:t>Fém- </a:t>
            </a:r>
            <a:r>
              <a:rPr lang="hu-HU" sz="2400" dirty="0">
                <a:latin typeface="Times New Roman" pitchFamily="18" charset="0"/>
                <a:cs typeface="Times New Roman" pitchFamily="18" charset="0"/>
              </a:rPr>
              <a:t>és </a:t>
            </a:r>
            <a:r>
              <a:rPr lang="hu-HU" sz="2400" dirty="0" err="1" smtClean="0">
                <a:latin typeface="Times New Roman" pitchFamily="18" charset="0"/>
                <a:cs typeface="Times New Roman" pitchFamily="18" charset="0"/>
              </a:rPr>
              <a:t>villamosipari</a:t>
            </a:r>
            <a:r>
              <a:rPr lang="hu-HU" sz="2400" dirty="0" smtClean="0">
                <a:latin typeface="Times New Roman" pitchFamily="18" charset="0"/>
                <a:cs typeface="Times New Roman" pitchFamily="18" charset="0"/>
              </a:rPr>
              <a:t> </a:t>
            </a:r>
            <a:r>
              <a:rPr lang="hu-HU" sz="2400" dirty="0">
                <a:latin typeface="Times New Roman" pitchFamily="18" charset="0"/>
                <a:cs typeface="Times New Roman" pitchFamily="18" charset="0"/>
              </a:rPr>
              <a:t>foglalkozások (hegesztő, lángvágó, lakatos, CNC gépkezelő</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marL="342900" indent="-342900" algn="l">
              <a:spcAft>
                <a:spcPts val="600"/>
              </a:spcAft>
              <a:buSzPct val="80000"/>
              <a:buFont typeface="Arial" pitchFamily="34" charset="0"/>
              <a:buChar char="•"/>
            </a:pPr>
            <a:r>
              <a:rPr lang="hu-HU" sz="2400" dirty="0" smtClean="0">
                <a:latin typeface="Times New Roman" pitchFamily="18" charset="0"/>
                <a:cs typeface="Times New Roman" pitchFamily="18" charset="0"/>
              </a:rPr>
              <a:t>Járművezetők </a:t>
            </a:r>
            <a:r>
              <a:rPr lang="hu-HU" sz="2400" dirty="0">
                <a:latin typeface="Times New Roman" pitchFamily="18" charset="0"/>
                <a:cs typeface="Times New Roman" pitchFamily="18" charset="0"/>
              </a:rPr>
              <a:t>és mobil gépek kezelői (tehergépkocsi vezető, kamionsofőr, autóbuszvezető</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marL="342900" indent="-342900" algn="l">
              <a:spcAft>
                <a:spcPts val="600"/>
              </a:spcAft>
              <a:buSzPct val="80000"/>
              <a:buFont typeface="Arial" pitchFamily="34" charset="0"/>
              <a:buChar char="•"/>
            </a:pPr>
            <a:r>
              <a:rPr lang="hu-HU" sz="2400" dirty="0" smtClean="0">
                <a:latin typeface="Times New Roman" pitchFamily="18" charset="0"/>
                <a:cs typeface="Times New Roman" pitchFamily="18" charset="0"/>
              </a:rPr>
              <a:t>Építőipari </a:t>
            </a:r>
            <a:r>
              <a:rPr lang="hu-HU" sz="2400" dirty="0">
                <a:latin typeface="Times New Roman" pitchFamily="18" charset="0"/>
                <a:cs typeface="Times New Roman" pitchFamily="18" charset="0"/>
              </a:rPr>
              <a:t>foglalkozások (kőműves, villanyszerelő, burkoló, szobafestő</a:t>
            </a:r>
            <a:r>
              <a:rPr lang="hu-HU" sz="2400" dirty="0" smtClean="0">
                <a:latin typeface="Times New Roman" pitchFamily="18" charset="0"/>
                <a:cs typeface="Times New Roman" pitchFamily="18" charset="0"/>
              </a:rPr>
              <a:t>).</a:t>
            </a:r>
            <a:endParaRPr lang="hu-HU" sz="2400" dirty="0">
              <a:latin typeface="Times New Roman" pitchFamily="18" charset="0"/>
              <a:cs typeface="Times New Roman" pitchFamily="18" charset="0"/>
            </a:endParaRPr>
          </a:p>
          <a:p>
            <a:pPr algn="l"/>
            <a:endParaRPr lang="hu-HU" dirty="0"/>
          </a:p>
        </p:txBody>
      </p:sp>
    </p:spTree>
    <p:extLst>
      <p:ext uri="{BB962C8B-B14F-4D97-AF65-F5344CB8AC3E}">
        <p14:creationId xmlns:p14="http://schemas.microsoft.com/office/powerpoint/2010/main" val="631998726"/>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p:cNvSpPr txBox="1">
            <a:spLocks/>
          </p:cNvSpPr>
          <p:nvPr/>
        </p:nvSpPr>
        <p:spPr bwMode="auto">
          <a:xfrm>
            <a:off x="468313" y="1196975"/>
            <a:ext cx="8229600" cy="684213"/>
          </a:xfrm>
          <a:prstGeom prst="rect">
            <a:avLst/>
          </a:prstGeom>
          <a:noFill/>
          <a:ln w="9525">
            <a:noFill/>
            <a:miter lim="800000"/>
            <a:headEnd/>
            <a:tailEnd/>
          </a:ln>
        </p:spPr>
        <p:txBody>
          <a:bodyPr/>
          <a:lstStyle/>
          <a:p>
            <a:pPr algn="ctr"/>
            <a:r>
              <a:rPr lang="hu-HU" altLang="hu-HU" sz="3000" b="1" dirty="0" smtClean="0">
                <a:solidFill>
                  <a:srgbClr val="A69765"/>
                </a:solidFill>
                <a:latin typeface="Times New Roman" pitchFamily="18" charset="0"/>
                <a:cs typeface="Times New Roman" pitchFamily="18" charset="0"/>
              </a:rPr>
              <a:t> </a:t>
            </a:r>
            <a:r>
              <a:rPr lang="hu-HU" altLang="hu-HU" sz="3000" b="1" dirty="0">
                <a:solidFill>
                  <a:srgbClr val="A69765"/>
                </a:solidFill>
                <a:latin typeface="Times New Roman" pitchFamily="18" charset="0"/>
                <a:cs typeface="Times New Roman" pitchFamily="18" charset="0"/>
              </a:rPr>
              <a:t>Fejlesztési irányok</a:t>
            </a:r>
          </a:p>
          <a:p>
            <a:pPr algn="ctr"/>
            <a:endParaRPr lang="hu-HU" altLang="hu-HU" sz="2800" b="1" dirty="0">
              <a:solidFill>
                <a:srgbClr val="A69765"/>
              </a:solidFill>
              <a:latin typeface="Times New Roman" pitchFamily="18" charset="0"/>
              <a:cs typeface="Times New Roman" pitchFamily="18" charset="0"/>
            </a:endParaRPr>
          </a:p>
        </p:txBody>
      </p:sp>
      <p:sp>
        <p:nvSpPr>
          <p:cNvPr id="34819" name="Téglalap 1"/>
          <p:cNvSpPr>
            <a:spLocks noChangeArrowheads="1"/>
          </p:cNvSpPr>
          <p:nvPr/>
        </p:nvSpPr>
        <p:spPr bwMode="auto">
          <a:xfrm>
            <a:off x="909638" y="2205038"/>
            <a:ext cx="7345362" cy="2836862"/>
          </a:xfrm>
          <a:prstGeom prst="rect">
            <a:avLst/>
          </a:prstGeom>
          <a:noFill/>
          <a:ln w="9525">
            <a:noFill/>
            <a:miter lim="800000"/>
            <a:headEnd/>
            <a:tailEnd/>
          </a:ln>
        </p:spPr>
        <p:txBody>
          <a:bodyPr>
            <a:spAutoFit/>
          </a:bodyPr>
          <a:lstStyle/>
          <a:p>
            <a:pPr marL="342900" indent="-342900" algn="just">
              <a:spcBef>
                <a:spcPts val="1200"/>
              </a:spcBef>
              <a:spcAft>
                <a:spcPts val="1200"/>
              </a:spcAft>
              <a:buClr>
                <a:srgbClr val="A69765"/>
              </a:buClr>
              <a:buFontTx/>
              <a:buChar char="-"/>
            </a:pPr>
            <a:r>
              <a:rPr lang="hu-HU" altLang="hu-HU" sz="2800">
                <a:latin typeface="Times New Roman" pitchFamily="18" charset="0"/>
                <a:cs typeface="Times New Roman" pitchFamily="18" charset="0"/>
              </a:rPr>
              <a:t>A középiskolai felvételi rendszer átalakítása</a:t>
            </a:r>
          </a:p>
          <a:p>
            <a:pPr marL="342900" indent="-342900" algn="just">
              <a:spcBef>
                <a:spcPts val="1200"/>
              </a:spcBef>
              <a:spcAft>
                <a:spcPts val="1200"/>
              </a:spcAft>
              <a:buClr>
                <a:srgbClr val="A69765"/>
              </a:buClr>
              <a:buFontTx/>
              <a:buChar char="-"/>
            </a:pPr>
            <a:r>
              <a:rPr lang="hu-HU" altLang="hu-HU" sz="2800">
                <a:latin typeface="Times New Roman" pitchFamily="18" charset="0"/>
                <a:cs typeface="Times New Roman" pitchFamily="18" charset="0"/>
              </a:rPr>
              <a:t>A technikusi végzettség 50 kredites, a tanulmányok egy éves rövidítését eredményező beszámítása a BA/BSC szakoknál</a:t>
            </a:r>
          </a:p>
          <a:p>
            <a:pPr marL="342900" indent="-342900" algn="just">
              <a:spcBef>
                <a:spcPts val="1200"/>
              </a:spcBef>
              <a:spcAft>
                <a:spcPts val="1200"/>
              </a:spcAft>
              <a:buClr>
                <a:srgbClr val="A69765"/>
              </a:buClr>
              <a:buFontTx/>
              <a:buChar char="-"/>
            </a:pPr>
            <a:endParaRPr lang="hu-HU" altLang="hu-HU" sz="2800">
              <a:latin typeface="Times New Roman" pitchFamily="18" charset="0"/>
              <a:cs typeface="Times New Roman" pitchFamily="18" charset="0"/>
            </a:endParaRPr>
          </a:p>
        </p:txBody>
      </p:sp>
      <p:pic>
        <p:nvPicPr>
          <p:cNvPr id="34820" name="Picture 2"/>
          <p:cNvPicPr>
            <a:picLocks noChangeAspect="1" noChangeArrowheads="1"/>
          </p:cNvPicPr>
          <p:nvPr/>
        </p:nvPicPr>
        <p:blipFill>
          <a:blip r:embed="rId3" cstate="print"/>
          <a:srcRect/>
          <a:stretch>
            <a:fillRect/>
          </a:stretch>
        </p:blipFill>
        <p:spPr bwMode="auto">
          <a:xfrm>
            <a:off x="3419475" y="4365625"/>
            <a:ext cx="2886075" cy="1871663"/>
          </a:xfrm>
          <a:prstGeom prst="rect">
            <a:avLst/>
          </a:prstGeom>
          <a:noFill/>
          <a:ln w="9525">
            <a:noFill/>
            <a:miter lim="800000"/>
            <a:headEnd/>
            <a:tailEnd/>
          </a:ln>
        </p:spPr>
      </p:pic>
      <p:sp>
        <p:nvSpPr>
          <p:cNvPr id="34821" name="Text Box 5"/>
          <p:cNvSpPr txBox="1">
            <a:spLocks noChangeArrowheads="1"/>
          </p:cNvSpPr>
          <p:nvPr/>
        </p:nvSpPr>
        <p:spPr bwMode="auto">
          <a:xfrm>
            <a:off x="3348038" y="6237288"/>
            <a:ext cx="3024187" cy="276225"/>
          </a:xfrm>
          <a:prstGeom prst="rect">
            <a:avLst/>
          </a:prstGeom>
          <a:noFill/>
          <a:ln w="9525">
            <a:noFill/>
            <a:miter lim="800000"/>
            <a:headEnd/>
            <a:tailEnd/>
          </a:ln>
          <a:effectLst/>
        </p:spPr>
        <p:txBody>
          <a:bodyPr>
            <a:spAutoFit/>
          </a:bodyPr>
          <a:lstStyle/>
          <a:p>
            <a:pPr>
              <a:spcBef>
                <a:spcPct val="50000"/>
              </a:spcBef>
            </a:pPr>
            <a:r>
              <a:rPr lang="hu-HU" altLang="hu-HU" sz="600">
                <a:latin typeface="Times New Roman" pitchFamily="18" charset="0"/>
              </a:rPr>
              <a:t>http://static1.squarespace.com/static/53bfd70ce4b08da38444f23e/54ea1812e4b0663b4a827961/5501f937e4b01ff57b8205a4/1455654907773/?format=1000w</a:t>
            </a: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txBox="1">
            <a:spLocks/>
          </p:cNvSpPr>
          <p:nvPr/>
        </p:nvSpPr>
        <p:spPr bwMode="auto">
          <a:xfrm>
            <a:off x="468313" y="1196975"/>
            <a:ext cx="8229600" cy="684213"/>
          </a:xfrm>
          <a:prstGeom prst="rect">
            <a:avLst/>
          </a:prstGeom>
          <a:noFill/>
          <a:ln w="9525">
            <a:noFill/>
            <a:miter lim="800000"/>
            <a:headEnd/>
            <a:tailEnd/>
          </a:ln>
        </p:spPr>
        <p:txBody>
          <a:bodyPr/>
          <a:lstStyle/>
          <a:p>
            <a:pPr algn="ctr"/>
            <a:r>
              <a:rPr lang="hu-HU" altLang="hu-HU" sz="3000" b="1" dirty="0" smtClean="0">
                <a:solidFill>
                  <a:srgbClr val="A69765"/>
                </a:solidFill>
                <a:latin typeface="Times New Roman" pitchFamily="18" charset="0"/>
                <a:cs typeface="Times New Roman" pitchFamily="18" charset="0"/>
              </a:rPr>
              <a:t>Fejlesztési </a:t>
            </a:r>
            <a:r>
              <a:rPr lang="hu-HU" altLang="hu-HU" sz="3000" b="1" dirty="0">
                <a:solidFill>
                  <a:srgbClr val="A69765"/>
                </a:solidFill>
                <a:latin typeface="Times New Roman" pitchFamily="18" charset="0"/>
                <a:cs typeface="Times New Roman" pitchFamily="18" charset="0"/>
              </a:rPr>
              <a:t>irányok</a:t>
            </a:r>
          </a:p>
          <a:p>
            <a:pPr algn="ctr"/>
            <a:endParaRPr lang="hu-HU" altLang="hu-HU" sz="2800" b="1" dirty="0">
              <a:solidFill>
                <a:srgbClr val="A69765"/>
              </a:solidFill>
              <a:latin typeface="Times New Roman" pitchFamily="18" charset="0"/>
              <a:cs typeface="Times New Roman" pitchFamily="18" charset="0"/>
            </a:endParaRPr>
          </a:p>
        </p:txBody>
      </p:sp>
      <p:sp>
        <p:nvSpPr>
          <p:cNvPr id="35843" name="Téglalap 1"/>
          <p:cNvSpPr>
            <a:spLocks noChangeArrowheads="1"/>
          </p:cNvSpPr>
          <p:nvPr/>
        </p:nvSpPr>
        <p:spPr bwMode="auto">
          <a:xfrm>
            <a:off x="909638" y="1881188"/>
            <a:ext cx="7345362" cy="6294437"/>
          </a:xfrm>
          <a:prstGeom prst="rect">
            <a:avLst/>
          </a:prstGeom>
          <a:noFill/>
          <a:ln w="9525">
            <a:noFill/>
            <a:miter lim="800000"/>
            <a:headEnd/>
            <a:tailEnd/>
          </a:ln>
        </p:spPr>
        <p:txBody>
          <a:bodyPr>
            <a:spAutoFit/>
          </a:bodyPr>
          <a:lstStyle/>
          <a:p>
            <a:pPr marL="342900" indent="-342900">
              <a:spcBef>
                <a:spcPts val="600"/>
              </a:spcBef>
              <a:spcAft>
                <a:spcPts val="600"/>
              </a:spcAft>
              <a:buClr>
                <a:srgbClr val="A69765"/>
              </a:buClr>
              <a:buFontTx/>
              <a:buChar char="-"/>
            </a:pPr>
            <a:r>
              <a:rPr lang="hu-HU" altLang="hu-HU" sz="2800">
                <a:latin typeface="Times New Roman" pitchFamily="18" charset="0"/>
                <a:cs typeface="Times New Roman" pitchFamily="18" charset="0"/>
              </a:rPr>
              <a:t>a tanulószerződések kiterjesztése alacsonyabb évfolyamokra, </a:t>
            </a:r>
          </a:p>
          <a:p>
            <a:pPr marL="342900" indent="-342900">
              <a:spcBef>
                <a:spcPts val="600"/>
              </a:spcBef>
              <a:spcAft>
                <a:spcPts val="600"/>
              </a:spcAft>
              <a:buClr>
                <a:srgbClr val="A69765"/>
              </a:buClr>
              <a:buFontTx/>
              <a:buChar char="-"/>
            </a:pPr>
            <a:r>
              <a:rPr lang="hu-HU" altLang="hu-HU" sz="2800">
                <a:latin typeface="Times New Roman" pitchFamily="18" charset="0"/>
                <a:cs typeface="Times New Roman" pitchFamily="18" charset="0"/>
              </a:rPr>
              <a:t>üzemek feletti tanműhelyi kategória kialakítása (magas színvonalú képzési szolgáltatás), </a:t>
            </a:r>
          </a:p>
          <a:p>
            <a:pPr marL="342900" indent="-342900">
              <a:spcBef>
                <a:spcPts val="600"/>
              </a:spcBef>
              <a:spcAft>
                <a:spcPts val="600"/>
              </a:spcAft>
              <a:buClr>
                <a:srgbClr val="A69765"/>
              </a:buClr>
              <a:buFontTx/>
              <a:buChar char="-"/>
            </a:pPr>
            <a:r>
              <a:rPr lang="hu-HU" altLang="hu-HU" sz="2800">
                <a:latin typeface="Times New Roman" pitchFamily="18" charset="0"/>
                <a:cs typeface="Times New Roman" pitchFamily="18" charset="0"/>
              </a:rPr>
              <a:t>szintvizsga és mestervizsga rendszer átgondolása, átalakítása</a:t>
            </a:r>
          </a:p>
          <a:p>
            <a:pPr marL="342900" indent="-342900">
              <a:spcBef>
                <a:spcPts val="600"/>
              </a:spcBef>
              <a:spcAft>
                <a:spcPts val="600"/>
              </a:spcAft>
              <a:buClr>
                <a:srgbClr val="A69765"/>
              </a:buClr>
              <a:buFontTx/>
              <a:buChar char="-"/>
            </a:pPr>
            <a:r>
              <a:rPr lang="hu-HU" altLang="hu-HU" sz="2800">
                <a:latin typeface="Times New Roman" pitchFamily="18" charset="0"/>
                <a:cs typeface="Times New Roman" pitchFamily="18" charset="0"/>
              </a:rPr>
              <a:t>adminisztráció-csökkenéssel járó egyszerűsítések</a:t>
            </a:r>
          </a:p>
          <a:p>
            <a:pPr marL="342900" indent="-342900" algn="just">
              <a:spcBef>
                <a:spcPts val="1200"/>
              </a:spcBef>
              <a:spcAft>
                <a:spcPts val="1200"/>
              </a:spcAft>
              <a:buClr>
                <a:srgbClr val="A69765"/>
              </a:buClr>
              <a:buFontTx/>
              <a:buChar char="-"/>
            </a:pPr>
            <a:endParaRPr lang="hu-HU" altLang="hu-HU" sz="2800">
              <a:latin typeface="Times New Roman" pitchFamily="18" charset="0"/>
              <a:cs typeface="Times New Roman" pitchFamily="18" charset="0"/>
            </a:endParaRPr>
          </a:p>
          <a:p>
            <a:pPr marL="342900" indent="-342900" algn="just">
              <a:spcBef>
                <a:spcPts val="1200"/>
              </a:spcBef>
              <a:spcAft>
                <a:spcPts val="1200"/>
              </a:spcAft>
              <a:buClr>
                <a:srgbClr val="A69765"/>
              </a:buClr>
              <a:buFontTx/>
              <a:buChar char="-"/>
            </a:pPr>
            <a:endParaRPr lang="hu-HU" altLang="hu-HU" sz="2800">
              <a:latin typeface="Times New Roman" pitchFamily="18" charset="0"/>
              <a:cs typeface="Times New Roman" pitchFamily="18" charset="0"/>
            </a:endParaRPr>
          </a:p>
          <a:p>
            <a:pPr marL="342900" indent="-342900" algn="just">
              <a:spcBef>
                <a:spcPts val="1200"/>
              </a:spcBef>
              <a:spcAft>
                <a:spcPts val="1200"/>
              </a:spcAft>
              <a:buClr>
                <a:srgbClr val="A69765"/>
              </a:buClr>
              <a:buFontTx/>
              <a:buChar char="-"/>
            </a:pPr>
            <a:endParaRPr lang="hu-HU" altLang="hu-HU" sz="2800">
              <a:latin typeface="Times New Roman" pitchFamily="18" charset="0"/>
              <a:cs typeface="Times New Roman" pitchFamily="18" charset="0"/>
            </a:endParaRPr>
          </a:p>
        </p:txBody>
      </p:sp>
      <p:pic>
        <p:nvPicPr>
          <p:cNvPr id="35844" name="Picture 2"/>
          <p:cNvPicPr>
            <a:picLocks noChangeAspect="1" noChangeArrowheads="1"/>
          </p:cNvPicPr>
          <p:nvPr/>
        </p:nvPicPr>
        <p:blipFill>
          <a:blip r:embed="rId3" cstate="print"/>
          <a:srcRect/>
          <a:stretch>
            <a:fillRect/>
          </a:stretch>
        </p:blipFill>
        <p:spPr bwMode="auto">
          <a:xfrm>
            <a:off x="6373813" y="4383088"/>
            <a:ext cx="2085975" cy="1924050"/>
          </a:xfrm>
          <a:prstGeom prst="rect">
            <a:avLst/>
          </a:prstGeom>
          <a:noFill/>
          <a:ln w="9525">
            <a:noFill/>
            <a:miter lim="800000"/>
            <a:headEnd/>
            <a:tailEnd/>
          </a:ln>
        </p:spPr>
      </p:pic>
      <p:sp>
        <p:nvSpPr>
          <p:cNvPr id="35845" name="Text Box 5"/>
          <p:cNvSpPr txBox="1">
            <a:spLocks noChangeArrowheads="1"/>
          </p:cNvSpPr>
          <p:nvPr/>
        </p:nvSpPr>
        <p:spPr bwMode="auto">
          <a:xfrm>
            <a:off x="5940425" y="6237288"/>
            <a:ext cx="2808288" cy="214312"/>
          </a:xfrm>
          <a:prstGeom prst="rect">
            <a:avLst/>
          </a:prstGeom>
          <a:noFill/>
          <a:ln w="9525">
            <a:noFill/>
            <a:miter lim="800000"/>
            <a:headEnd/>
            <a:tailEnd/>
          </a:ln>
          <a:effectLst/>
        </p:spPr>
        <p:txBody>
          <a:bodyPr>
            <a:spAutoFit/>
          </a:bodyPr>
          <a:lstStyle/>
          <a:p>
            <a:pPr>
              <a:spcBef>
                <a:spcPct val="50000"/>
              </a:spcBef>
            </a:pPr>
            <a:r>
              <a:rPr lang="hu-HU" altLang="hu-HU" sz="800">
                <a:latin typeface="Times New Roman" pitchFamily="18" charset="0"/>
              </a:rPr>
              <a:t>http://www.ipark-pecs.hu/dinamic/hirek/13/szakkepzes_01.jpg</a:t>
            </a: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58788" y="1196975"/>
            <a:ext cx="8229600" cy="684213"/>
          </a:xfrm>
          <a:prstGeom prst="rect">
            <a:avLst/>
          </a:prstGeom>
          <a:noFill/>
          <a:ln w="9525">
            <a:noFill/>
            <a:miter lim="800000"/>
            <a:headEnd/>
            <a:tailEnd/>
          </a:ln>
        </p:spPr>
        <p:txBody>
          <a:bodyPr>
            <a:normAutofit/>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hu-HU" sz="2800" b="1" dirty="0" smtClean="0"/>
              <a:t>Fejlesztési források - Elindult kiemelt projektek</a:t>
            </a:r>
          </a:p>
          <a:p>
            <a:pPr eaLnBrk="1" hangingPunct="1">
              <a:defRPr/>
            </a:pPr>
            <a:endParaRPr lang="hu-HU" sz="2800" b="1" dirty="0" smtClean="0"/>
          </a:p>
        </p:txBody>
      </p:sp>
      <p:sp>
        <p:nvSpPr>
          <p:cNvPr id="36867" name="Téglalap 1"/>
          <p:cNvSpPr>
            <a:spLocks noChangeArrowheads="1"/>
          </p:cNvSpPr>
          <p:nvPr/>
        </p:nvSpPr>
        <p:spPr bwMode="auto">
          <a:xfrm>
            <a:off x="250825" y="1881188"/>
            <a:ext cx="8785225" cy="4708525"/>
          </a:xfrm>
          <a:prstGeom prst="rect">
            <a:avLst/>
          </a:prstGeom>
          <a:noFill/>
          <a:ln w="9525">
            <a:noFill/>
            <a:miter lim="800000"/>
            <a:headEnd/>
            <a:tailEnd/>
          </a:ln>
        </p:spPr>
        <p:txBody>
          <a:bodyPr>
            <a:spAutoFit/>
          </a:bodyPr>
          <a:lstStyle/>
          <a:p>
            <a:pPr fontAlgn="b">
              <a:lnSpc>
                <a:spcPct val="150000"/>
              </a:lnSpc>
            </a:pPr>
            <a:r>
              <a:rPr lang="hu-HU" altLang="hu-HU" sz="2400" dirty="0">
                <a:latin typeface="Times New Roman" pitchFamily="18" charset="0"/>
                <a:cs typeface="Times New Roman" pitchFamily="18" charset="0"/>
              </a:rPr>
              <a:t>GINOP-6.1.1 „</a:t>
            </a:r>
            <a:r>
              <a:rPr lang="hu-HU" altLang="hu-HU" sz="2400" b="1" dirty="0">
                <a:latin typeface="Times New Roman" pitchFamily="18" charset="0"/>
                <a:cs typeface="Times New Roman" pitchFamily="18" charset="0"/>
              </a:rPr>
              <a:t>Alacsony képzettségűek és közfoglalkoztatottak képzése</a:t>
            </a:r>
            <a:r>
              <a:rPr lang="hu-HU" altLang="hu-HU" sz="2400" dirty="0">
                <a:latin typeface="Times New Roman" pitchFamily="18" charset="0"/>
                <a:cs typeface="Times New Roman" pitchFamily="18" charset="0"/>
              </a:rPr>
              <a:t>” – 30 Mrd </a:t>
            </a:r>
          </a:p>
          <a:p>
            <a:pPr fontAlgn="b">
              <a:lnSpc>
                <a:spcPct val="150000"/>
              </a:lnSpc>
            </a:pPr>
            <a:r>
              <a:rPr lang="hu-HU" altLang="hu-HU" sz="2400" dirty="0">
                <a:latin typeface="Times New Roman" pitchFamily="18" charset="0"/>
                <a:cs typeface="Times New Roman" pitchFamily="18" charset="0"/>
              </a:rPr>
              <a:t>GINOP-6.1.2 „</a:t>
            </a:r>
            <a:r>
              <a:rPr lang="hu-HU" altLang="hu-HU" sz="2400" b="1" dirty="0">
                <a:latin typeface="Times New Roman" pitchFamily="18" charset="0"/>
                <a:cs typeface="Times New Roman" pitchFamily="18" charset="0"/>
              </a:rPr>
              <a:t>A digitális szakadék csökkentése</a:t>
            </a:r>
            <a:r>
              <a:rPr lang="hu-HU" altLang="hu-HU" sz="2400" dirty="0">
                <a:latin typeface="Times New Roman" pitchFamily="18" charset="0"/>
                <a:cs typeface="Times New Roman" pitchFamily="18" charset="0"/>
              </a:rPr>
              <a:t>” – 20,4 Mrd</a:t>
            </a:r>
          </a:p>
          <a:p>
            <a:pPr fontAlgn="b">
              <a:lnSpc>
                <a:spcPct val="150000"/>
              </a:lnSpc>
            </a:pPr>
            <a:r>
              <a:rPr lang="hu-HU" altLang="hu-HU" sz="2400" dirty="0">
                <a:latin typeface="Times New Roman" pitchFamily="18" charset="0"/>
                <a:cs typeface="Times New Roman" pitchFamily="18" charset="0"/>
              </a:rPr>
              <a:t>GINOP-6.2.1-VEKOP/15 „</a:t>
            </a:r>
            <a:r>
              <a:rPr lang="hu-HU" altLang="hu-HU" sz="2400" b="1" dirty="0">
                <a:latin typeface="Times New Roman" pitchFamily="18" charset="0"/>
                <a:cs typeface="Times New Roman" pitchFamily="18" charset="0"/>
              </a:rPr>
              <a:t>Részvétel az OECD Felnőttek Képesség- és Kompetenciamérése programjában (PIAAC)” </a:t>
            </a:r>
            <a:r>
              <a:rPr lang="hu-HU" altLang="hu-HU" sz="2400" dirty="0">
                <a:latin typeface="Times New Roman" pitchFamily="18" charset="0"/>
                <a:cs typeface="Times New Roman" pitchFamily="18" charset="0"/>
              </a:rPr>
              <a:t>– 1,</a:t>
            </a:r>
            <a:r>
              <a:rPr lang="hu-HU" altLang="hu-HU" sz="2400" dirty="0" err="1">
                <a:latin typeface="Times New Roman" pitchFamily="18" charset="0"/>
                <a:cs typeface="Times New Roman" pitchFamily="18" charset="0"/>
              </a:rPr>
              <a:t>1</a:t>
            </a:r>
            <a:r>
              <a:rPr lang="hu-HU" altLang="hu-HU" sz="2400" dirty="0">
                <a:latin typeface="Times New Roman" pitchFamily="18" charset="0"/>
                <a:cs typeface="Times New Roman" pitchFamily="18" charset="0"/>
              </a:rPr>
              <a:t> Mrd </a:t>
            </a:r>
            <a:endParaRPr lang="hu-HU" altLang="hu-HU" sz="2400" dirty="0">
              <a:solidFill>
                <a:srgbClr val="000000"/>
              </a:solidFill>
              <a:latin typeface="Times New Roman" pitchFamily="18" charset="0"/>
              <a:cs typeface="Times New Roman" pitchFamily="18" charset="0"/>
            </a:endParaRPr>
          </a:p>
          <a:p>
            <a:pPr fontAlgn="b">
              <a:lnSpc>
                <a:spcPct val="150000"/>
              </a:lnSpc>
            </a:pPr>
            <a:r>
              <a:rPr lang="hu-HU" altLang="hu-HU" sz="2400" dirty="0">
                <a:latin typeface="Times New Roman" pitchFamily="18" charset="0"/>
                <a:cs typeface="Times New Roman" pitchFamily="18" charset="0"/>
              </a:rPr>
              <a:t>GINOP 6.2.2-VEKOP/15 </a:t>
            </a:r>
            <a:r>
              <a:rPr lang="hu-HU" altLang="hu-HU" sz="2400" b="1" dirty="0">
                <a:latin typeface="Times New Roman" pitchFamily="18" charset="0"/>
                <a:cs typeface="Times New Roman" pitchFamily="18" charset="0"/>
              </a:rPr>
              <a:t>„A szakképzést végzettség nélküli elhagyók számának csökkentése”</a:t>
            </a:r>
            <a:r>
              <a:rPr lang="hu-HU" altLang="hu-HU" sz="2400" dirty="0">
                <a:latin typeface="Times New Roman" pitchFamily="18" charset="0"/>
                <a:cs typeface="Times New Roman" pitchFamily="18" charset="0"/>
              </a:rPr>
              <a:t> – 1,5 Mrd </a:t>
            </a:r>
            <a:endParaRPr lang="hu-HU" altLang="hu-HU" sz="2400" dirty="0">
              <a:solidFill>
                <a:srgbClr val="000000"/>
              </a:solidFill>
              <a:latin typeface="Times New Roman" pitchFamily="18" charset="0"/>
              <a:cs typeface="Times New Roman" pitchFamily="18" charset="0"/>
            </a:endParaRPr>
          </a:p>
          <a:p>
            <a:pPr fontAlgn="b"/>
            <a:r>
              <a:rPr lang="hu-HU" altLang="hu-HU" sz="2400" dirty="0">
                <a:latin typeface="Times New Roman" pitchFamily="18" charset="0"/>
                <a:cs typeface="Times New Roman" pitchFamily="18" charset="0"/>
              </a:rPr>
              <a:t> </a:t>
            </a:r>
            <a:endParaRPr lang="hu-HU" altLang="hu-HU" sz="2400" dirty="0">
              <a:solidFill>
                <a:srgbClr val="000000"/>
              </a:solidFill>
              <a:latin typeface="Times New Roman" pitchFamily="18" charset="0"/>
              <a:cs typeface="Times New Roman" pitchFamily="18" charset="0"/>
            </a:endParaRPr>
          </a:p>
          <a:p>
            <a:pPr fontAlgn="b"/>
            <a:endParaRPr lang="hu-HU" altLang="hu-HU"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58788" y="1196975"/>
            <a:ext cx="8229600" cy="684213"/>
          </a:xfrm>
          <a:prstGeom prst="rect">
            <a:avLst/>
          </a:prstGeom>
          <a:noFill/>
          <a:ln w="9525">
            <a:noFill/>
            <a:miter lim="800000"/>
            <a:headEnd/>
            <a:tailEnd/>
          </a:ln>
        </p:spPr>
        <p:txBody>
          <a:bodyPr>
            <a:normAutofit fontScale="85000" lnSpcReduction="10000"/>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hu-HU" b="1" dirty="0" smtClean="0"/>
              <a:t> Fejlesztési </a:t>
            </a:r>
            <a:r>
              <a:rPr lang="hu-HU" b="1" dirty="0"/>
              <a:t>források </a:t>
            </a:r>
            <a:r>
              <a:rPr lang="hu-HU" b="1" dirty="0" smtClean="0"/>
              <a:t>- Tervezés alatt álló projektek (2016)</a:t>
            </a:r>
          </a:p>
          <a:p>
            <a:pPr eaLnBrk="1" hangingPunct="1">
              <a:defRPr/>
            </a:pPr>
            <a:endParaRPr lang="hu-HU" sz="2800" b="1" dirty="0" smtClean="0"/>
          </a:p>
        </p:txBody>
      </p:sp>
      <p:sp>
        <p:nvSpPr>
          <p:cNvPr id="37891" name="Téglalap 1"/>
          <p:cNvSpPr>
            <a:spLocks noChangeArrowheads="1"/>
          </p:cNvSpPr>
          <p:nvPr/>
        </p:nvSpPr>
        <p:spPr bwMode="auto">
          <a:xfrm>
            <a:off x="250825" y="1881188"/>
            <a:ext cx="8785225" cy="4500562"/>
          </a:xfrm>
          <a:prstGeom prst="rect">
            <a:avLst/>
          </a:prstGeom>
          <a:noFill/>
          <a:ln w="9525">
            <a:noFill/>
            <a:miter lim="800000"/>
            <a:headEnd/>
            <a:tailEnd/>
          </a:ln>
        </p:spPr>
        <p:txBody>
          <a:bodyPr>
            <a:spAutoFit/>
          </a:bodyPr>
          <a:lstStyle/>
          <a:p>
            <a:pPr fontAlgn="b">
              <a:lnSpc>
                <a:spcPct val="150000"/>
              </a:lnSpc>
            </a:pPr>
            <a:r>
              <a:rPr lang="hu-HU" altLang="hu-HU" sz="2400" dirty="0">
                <a:latin typeface="Times New Roman" pitchFamily="18" charset="0"/>
                <a:cs typeface="Times New Roman" pitchFamily="18" charset="0"/>
              </a:rPr>
              <a:t>GINOP-6.1.5 - </a:t>
            </a:r>
            <a:r>
              <a:rPr lang="hu-HU" altLang="hu-HU" sz="2400" b="1" dirty="0">
                <a:latin typeface="Times New Roman" pitchFamily="18" charset="0"/>
                <a:cs typeface="Times New Roman" pitchFamily="18" charset="0"/>
              </a:rPr>
              <a:t>Munkahelyi képzések támogatása nagyvállalatok munkavállalói számára </a:t>
            </a:r>
            <a:r>
              <a:rPr lang="hu-HU" altLang="hu-HU" sz="2400" dirty="0">
                <a:latin typeface="Times New Roman" pitchFamily="18" charset="0"/>
                <a:cs typeface="Times New Roman" pitchFamily="18" charset="0"/>
              </a:rPr>
              <a:t>– 10 Mrd</a:t>
            </a:r>
          </a:p>
          <a:p>
            <a:pPr fontAlgn="b">
              <a:lnSpc>
                <a:spcPct val="150000"/>
              </a:lnSpc>
            </a:pPr>
            <a:r>
              <a:rPr lang="hu-HU" altLang="hu-HU" sz="2400" dirty="0">
                <a:latin typeface="Times New Roman" pitchFamily="18" charset="0"/>
                <a:cs typeface="Times New Roman" pitchFamily="18" charset="0"/>
              </a:rPr>
              <a:t>GINOP-6.1.6 - VEKOP-8.5.3 </a:t>
            </a:r>
            <a:r>
              <a:rPr lang="hu-HU" altLang="hu-HU" sz="2400" b="1" dirty="0">
                <a:latin typeface="Times New Roman" pitchFamily="18" charset="0"/>
                <a:cs typeface="Times New Roman" pitchFamily="18" charset="0"/>
              </a:rPr>
              <a:t>Munkahelyi képzések támogatása mikro, kis- és középvállalatok munkavállalói számára </a:t>
            </a:r>
            <a:r>
              <a:rPr lang="hu-HU" altLang="hu-HU" sz="2400" dirty="0">
                <a:latin typeface="Times New Roman" pitchFamily="18" charset="0"/>
                <a:cs typeface="Times New Roman" pitchFamily="18" charset="0"/>
              </a:rPr>
              <a:t>– 20 Mrd + 2,6 Mrd</a:t>
            </a:r>
          </a:p>
          <a:p>
            <a:pPr fontAlgn="b">
              <a:lnSpc>
                <a:spcPct val="150000"/>
              </a:lnSpc>
            </a:pPr>
            <a:r>
              <a:rPr lang="hu-HU" altLang="hu-HU" sz="2400" dirty="0">
                <a:latin typeface="Times New Roman" pitchFamily="18" charset="0"/>
                <a:cs typeface="Times New Roman" pitchFamily="18" charset="0"/>
              </a:rPr>
              <a:t>GINOP 6.1.3 VEKOP-8.5.1– </a:t>
            </a:r>
            <a:r>
              <a:rPr lang="hu-HU" altLang="hu-HU" sz="2400" b="1" dirty="0">
                <a:latin typeface="Times New Roman" pitchFamily="18" charset="0"/>
                <a:cs typeface="Times New Roman" pitchFamily="18" charset="0"/>
              </a:rPr>
              <a:t>Idegen nyelvi készségek fejlesztése </a:t>
            </a:r>
            <a:r>
              <a:rPr lang="hu-HU" altLang="hu-HU" sz="2400" dirty="0">
                <a:latin typeface="Times New Roman" pitchFamily="18" charset="0"/>
                <a:cs typeface="Times New Roman" pitchFamily="18" charset="0"/>
              </a:rPr>
              <a:t>– 15,00 Mrd + 2,5 Mrd</a:t>
            </a:r>
          </a:p>
          <a:p>
            <a:pPr fontAlgn="b">
              <a:lnSpc>
                <a:spcPct val="150000"/>
              </a:lnSpc>
            </a:pPr>
            <a:r>
              <a:rPr lang="hu-HU" altLang="hu-HU" sz="2300" dirty="0">
                <a:latin typeface="Times New Roman" pitchFamily="18" charset="0"/>
                <a:cs typeface="Times New Roman" pitchFamily="18" charset="0"/>
              </a:rPr>
              <a:t>GINOP 6.1.4 – </a:t>
            </a:r>
            <a:r>
              <a:rPr lang="hu-HU" altLang="hu-HU" sz="2300" b="1" dirty="0" err="1">
                <a:latin typeface="Times New Roman" pitchFamily="18" charset="0"/>
                <a:cs typeface="Times New Roman" pitchFamily="18" charset="0"/>
              </a:rPr>
              <a:t>Munkaerőpiaci</a:t>
            </a:r>
            <a:r>
              <a:rPr lang="hu-HU" altLang="hu-HU" sz="2300" b="1" dirty="0">
                <a:latin typeface="Times New Roman" pitchFamily="18" charset="0"/>
                <a:cs typeface="Times New Roman" pitchFamily="18" charset="0"/>
              </a:rPr>
              <a:t> kulcskompetenciák fejlesztése </a:t>
            </a:r>
            <a:r>
              <a:rPr lang="hu-HU" altLang="hu-HU" sz="2300" dirty="0">
                <a:latin typeface="Times New Roman" pitchFamily="18" charset="0"/>
                <a:cs typeface="Times New Roman" pitchFamily="18" charset="0"/>
              </a:rPr>
              <a:t>2,5 Mrd</a:t>
            </a: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bwMode="auto">
          <a:xfrm>
            <a:off x="458788" y="1196975"/>
            <a:ext cx="8229600" cy="684213"/>
          </a:xfrm>
          <a:prstGeom prst="rect">
            <a:avLst/>
          </a:prstGeom>
          <a:noFill/>
          <a:ln w="9525">
            <a:noFill/>
            <a:miter lim="800000"/>
            <a:headEnd/>
            <a:tailEnd/>
          </a:ln>
        </p:spPr>
        <p:txBody>
          <a:bodyPr>
            <a:normAutofit fontScale="85000" lnSpcReduction="10000"/>
          </a:bodyPr>
          <a:lstStyle>
            <a:lvl1pPr algn="ctr"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hu-HU" b="1" dirty="0" smtClean="0"/>
              <a:t>Fejlesztési </a:t>
            </a:r>
            <a:r>
              <a:rPr lang="hu-HU" b="1" dirty="0"/>
              <a:t>források </a:t>
            </a:r>
            <a:r>
              <a:rPr lang="hu-HU" b="1" dirty="0" smtClean="0"/>
              <a:t> - Tervezés alatt álló projektek (2016)</a:t>
            </a:r>
          </a:p>
          <a:p>
            <a:pPr eaLnBrk="1" hangingPunct="1">
              <a:defRPr/>
            </a:pPr>
            <a:endParaRPr lang="hu-HU" sz="2800" b="1" dirty="0" smtClean="0"/>
          </a:p>
        </p:txBody>
      </p:sp>
      <p:sp>
        <p:nvSpPr>
          <p:cNvPr id="38915" name="Téglalap 1"/>
          <p:cNvSpPr>
            <a:spLocks noChangeArrowheads="1"/>
          </p:cNvSpPr>
          <p:nvPr/>
        </p:nvSpPr>
        <p:spPr bwMode="auto">
          <a:xfrm>
            <a:off x="250825" y="2133600"/>
            <a:ext cx="8785225" cy="2722563"/>
          </a:xfrm>
          <a:prstGeom prst="rect">
            <a:avLst/>
          </a:prstGeom>
          <a:noFill/>
          <a:ln w="9525">
            <a:noFill/>
            <a:miter lim="800000"/>
            <a:headEnd/>
            <a:tailEnd/>
          </a:ln>
        </p:spPr>
        <p:txBody>
          <a:bodyPr>
            <a:spAutoFit/>
          </a:bodyPr>
          <a:lstStyle/>
          <a:p>
            <a:pPr fontAlgn="b">
              <a:lnSpc>
                <a:spcPct val="150000"/>
              </a:lnSpc>
            </a:pPr>
            <a:r>
              <a:rPr lang="hu-HU" altLang="hu-HU" sz="2200" dirty="0">
                <a:latin typeface="Times New Roman" pitchFamily="18" charset="0"/>
                <a:cs typeface="Times New Roman" pitchFamily="18" charset="0"/>
              </a:rPr>
              <a:t>GINOP-6.2.4 - VEKOP-16 – „</a:t>
            </a:r>
            <a:r>
              <a:rPr lang="hu-HU" altLang="hu-HU" sz="2200" b="1" dirty="0">
                <a:latin typeface="Times New Roman" pitchFamily="18" charset="0"/>
                <a:cs typeface="Times New Roman" pitchFamily="18" charset="0"/>
              </a:rPr>
              <a:t>A 21. századi szakképzés és felnőttképzés minőségének, valamint tartalmának fejlesztése” </a:t>
            </a:r>
            <a:r>
              <a:rPr lang="hu-HU" altLang="hu-HU" sz="2200" dirty="0">
                <a:latin typeface="Times New Roman" pitchFamily="18" charset="0"/>
                <a:cs typeface="Times New Roman" pitchFamily="18" charset="0"/>
              </a:rPr>
              <a:t>– 7 Mrd</a:t>
            </a:r>
          </a:p>
          <a:p>
            <a:pPr fontAlgn="b">
              <a:lnSpc>
                <a:spcPct val="150000"/>
              </a:lnSpc>
            </a:pPr>
            <a:endParaRPr lang="hu-HU" altLang="hu-HU" sz="2200" dirty="0">
              <a:latin typeface="Times New Roman" pitchFamily="18" charset="0"/>
              <a:cs typeface="Times New Roman" pitchFamily="18" charset="0"/>
            </a:endParaRPr>
          </a:p>
          <a:p>
            <a:pPr fontAlgn="b">
              <a:lnSpc>
                <a:spcPct val="150000"/>
              </a:lnSpc>
            </a:pPr>
            <a:r>
              <a:rPr lang="hu-HU" altLang="hu-HU" sz="2400" dirty="0">
                <a:latin typeface="Times New Roman" pitchFamily="18" charset="0"/>
                <a:cs typeface="Times New Roman" pitchFamily="18" charset="0"/>
              </a:rPr>
              <a:t>GINOP-6.2.3 és VEKOP-8.6.3– „</a:t>
            </a:r>
            <a:r>
              <a:rPr lang="hu-HU" altLang="hu-HU" sz="2400" b="1" dirty="0">
                <a:latin typeface="Times New Roman" pitchFamily="18" charset="0"/>
                <a:cs typeface="Times New Roman" pitchFamily="18" charset="0"/>
              </a:rPr>
              <a:t>A szakképzési intézményrendszer átfogó fejlesztése”</a:t>
            </a:r>
            <a:r>
              <a:rPr lang="hu-HU" altLang="hu-HU" sz="2400" dirty="0">
                <a:latin typeface="Times New Roman" pitchFamily="18" charset="0"/>
                <a:cs typeface="Times New Roman" pitchFamily="18" charset="0"/>
              </a:rPr>
              <a:t> 8,75 Mrd + 1,3 Mrd	</a:t>
            </a: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a:xfrm>
            <a:off x="1187624" y="2780928"/>
            <a:ext cx="6335712" cy="1440160"/>
          </a:xfrm>
        </p:spPr>
        <p:txBody>
          <a:bodyPr>
            <a:normAutofit fontScale="90000"/>
          </a:bodyPr>
          <a:lstStyle/>
          <a:p>
            <a:pPr algn="ctr" eaLnBrk="1" hangingPunct="1">
              <a:lnSpc>
                <a:spcPct val="90000"/>
              </a:lnSpc>
              <a:tabLst>
                <a:tab pos="6102350" algn="l"/>
              </a:tabLst>
              <a:defRPr/>
            </a:pPr>
            <a:r>
              <a:rPr lang="hu-HU" sz="4000" b="1" dirty="0" smtClean="0">
                <a:solidFill>
                  <a:srgbClr val="A69765"/>
                </a:solidFill>
                <a:latin typeface="+mj-lt"/>
                <a:cs typeface="Times New Roman" pitchFamily="18" charset="0"/>
              </a:rPr>
              <a:t>Köszönöm megtisztelő figyelmüket!</a:t>
            </a:r>
            <a:br>
              <a:rPr lang="hu-HU" sz="4000" b="1" dirty="0" smtClean="0">
                <a:solidFill>
                  <a:srgbClr val="A69765"/>
                </a:solidFill>
                <a:latin typeface="+mj-lt"/>
                <a:cs typeface="Times New Roman" pitchFamily="18" charset="0"/>
              </a:rPr>
            </a:br>
            <a:r>
              <a:rPr lang="hu-HU" sz="4000" b="1" dirty="0" smtClean="0">
                <a:solidFill>
                  <a:srgbClr val="A69765"/>
                </a:solidFill>
                <a:latin typeface="+mj-lt"/>
                <a:cs typeface="Times New Roman" pitchFamily="18" charset="0"/>
              </a:rPr>
              <a:t/>
            </a:r>
            <a:br>
              <a:rPr lang="hu-HU" sz="4000" b="1" dirty="0" smtClean="0">
                <a:solidFill>
                  <a:srgbClr val="A69765"/>
                </a:solidFill>
                <a:latin typeface="+mj-lt"/>
                <a:cs typeface="Times New Roman" pitchFamily="18" charset="0"/>
              </a:rPr>
            </a:br>
            <a:r>
              <a:rPr lang="hu-HU" sz="4000" b="1" dirty="0" smtClean="0">
                <a:solidFill>
                  <a:srgbClr val="A69765"/>
                </a:solidFill>
                <a:latin typeface="Times New Roman" pitchFamily="18" charset="0"/>
                <a:cs typeface="Times New Roman" pitchFamily="18" charset="0"/>
              </a:rPr>
              <a:t/>
            </a:r>
            <a:br>
              <a:rPr lang="hu-HU" sz="4000" b="1" dirty="0" smtClean="0">
                <a:solidFill>
                  <a:srgbClr val="A69765"/>
                </a:solidFill>
                <a:latin typeface="Times New Roman" pitchFamily="18" charset="0"/>
                <a:cs typeface="Times New Roman" pitchFamily="18" charset="0"/>
              </a:rPr>
            </a:br>
            <a:r>
              <a:rPr lang="hu-HU" sz="4000" b="1" dirty="0" smtClean="0">
                <a:solidFill>
                  <a:srgbClr val="A69765"/>
                </a:solidFill>
                <a:latin typeface="Times New Roman" pitchFamily="18" charset="0"/>
                <a:cs typeface="Times New Roman" pitchFamily="18" charset="0"/>
              </a:rPr>
              <a:t/>
            </a:r>
            <a:br>
              <a:rPr lang="hu-HU" sz="4000" b="1" dirty="0" smtClean="0">
                <a:solidFill>
                  <a:srgbClr val="A69765"/>
                </a:solidFill>
                <a:latin typeface="Times New Roman" pitchFamily="18" charset="0"/>
                <a:cs typeface="Times New Roman" pitchFamily="18" charset="0"/>
              </a:rPr>
            </a:br>
            <a:endParaRPr lang="hu-HU" sz="2200" b="1" dirty="0">
              <a:solidFill>
                <a:srgbClr val="A69765"/>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5"/>
          <p:cNvSpPr>
            <a:spLocks noGrp="1"/>
          </p:cNvSpPr>
          <p:nvPr>
            <p:ph idx="13"/>
          </p:nvPr>
        </p:nvSpPr>
        <p:spPr>
          <a:xfrm>
            <a:off x="500034" y="2143116"/>
            <a:ext cx="8200491" cy="4357718"/>
          </a:xfrm>
        </p:spPr>
        <p:txBody>
          <a:bodyPr>
            <a:noAutofit/>
          </a:bodyPr>
          <a:lstStyle/>
          <a:p>
            <a:pPr marL="457200" lvl="1" indent="0" algn="just">
              <a:spcBef>
                <a:spcPts val="600"/>
              </a:spcBef>
              <a:spcAft>
                <a:spcPts val="600"/>
              </a:spcAft>
              <a:buClr>
                <a:srgbClr val="A69765"/>
              </a:buClr>
              <a:buFont typeface="Arial" charset="0"/>
              <a:buNone/>
            </a:pPr>
            <a:r>
              <a:rPr lang="hu-HU" altLang="hu-HU" sz="2400" b="1" dirty="0" smtClean="0">
                <a:latin typeface="Times New Roman" pitchFamily="18" charset="0"/>
                <a:cs typeface="Times New Roman" pitchFamily="18" charset="0"/>
              </a:rPr>
              <a:t>Főbb intézkedési területek a koncepció alapján:</a:t>
            </a:r>
          </a:p>
          <a:p>
            <a:pPr marL="457200" lvl="1" indent="0" algn="just">
              <a:spcBef>
                <a:spcPts val="600"/>
              </a:spcBef>
              <a:spcAft>
                <a:spcPts val="600"/>
              </a:spcAft>
              <a:buClr>
                <a:srgbClr val="A69765"/>
              </a:buClr>
              <a:buFont typeface="Arial" pitchFamily="34" charset="0"/>
              <a:buChar char="•"/>
            </a:pPr>
            <a:r>
              <a:rPr lang="hu-HU" altLang="hu-HU" sz="2400" b="1" dirty="0" smtClean="0">
                <a:latin typeface="Times New Roman" pitchFamily="18" charset="0"/>
                <a:cs typeface="Times New Roman" pitchFamily="18" charset="0"/>
              </a:rPr>
              <a:t> A duális képzés</a:t>
            </a:r>
            <a:r>
              <a:rPr lang="hu-HU" altLang="hu-HU" sz="2400" dirty="0" smtClean="0">
                <a:latin typeface="Times New Roman" pitchFamily="18" charset="0"/>
                <a:cs typeface="Times New Roman" pitchFamily="18" charset="0"/>
              </a:rPr>
              <a:t>i struktúra kiterjesztése </a:t>
            </a:r>
          </a:p>
          <a:p>
            <a:pPr marL="457200" lvl="1" indent="0" algn="just">
              <a:spcBef>
                <a:spcPct val="0"/>
              </a:spcBef>
              <a:buClr>
                <a:srgbClr val="A69765"/>
              </a:buClr>
              <a:buNone/>
            </a:pPr>
            <a:r>
              <a:rPr lang="hu-HU" altLang="hu-HU" sz="2400" dirty="0" smtClean="0">
                <a:latin typeface="Times New Roman" pitchFamily="18" charset="0"/>
                <a:cs typeface="Times New Roman" pitchFamily="18" charset="0"/>
              </a:rPr>
              <a:t>(munkaadók ösztönzése, kamarai garancia)</a:t>
            </a:r>
          </a:p>
          <a:p>
            <a:pPr marL="457200" lvl="1" indent="0" algn="just">
              <a:spcBef>
                <a:spcPts val="600"/>
              </a:spcBef>
              <a:spcAft>
                <a:spcPts val="600"/>
              </a:spcAft>
              <a:buClr>
                <a:srgbClr val="A69765"/>
              </a:buClr>
              <a:buFont typeface="Arial" pitchFamily="34" charset="0"/>
              <a:buChar char="•"/>
            </a:pPr>
            <a:r>
              <a:rPr lang="hu-HU" altLang="hu-HU" sz="2400" b="1" dirty="0" smtClean="0">
                <a:latin typeface="Times New Roman" pitchFamily="18" charset="0"/>
                <a:cs typeface="Times New Roman" pitchFamily="18" charset="0"/>
              </a:rPr>
              <a:t> A </a:t>
            </a:r>
            <a:r>
              <a:rPr lang="hu-HU" altLang="hu-HU" sz="2400" dirty="0" smtClean="0">
                <a:latin typeface="Times New Roman" pitchFamily="18" charset="0"/>
                <a:cs typeface="Times New Roman" pitchFamily="18" charset="0"/>
              </a:rPr>
              <a:t>szakképzésbe történő </a:t>
            </a:r>
            <a:r>
              <a:rPr lang="hu-HU" altLang="hu-HU" sz="2400" b="1" dirty="0" smtClean="0">
                <a:latin typeface="Times New Roman" pitchFamily="18" charset="0"/>
                <a:cs typeface="Times New Roman" pitchFamily="18" charset="0"/>
              </a:rPr>
              <a:t>beiskolázás </a:t>
            </a:r>
            <a:r>
              <a:rPr lang="hu-HU" altLang="hu-HU" sz="2400" dirty="0" smtClean="0">
                <a:latin typeface="Times New Roman" pitchFamily="18" charset="0"/>
                <a:cs typeface="Times New Roman" pitchFamily="18" charset="0"/>
              </a:rPr>
              <a:t>kereteinek bővítése és</a:t>
            </a:r>
            <a:r>
              <a:rPr lang="hu-HU" altLang="hu-HU" sz="2400" b="1" dirty="0" smtClean="0">
                <a:latin typeface="Times New Roman" pitchFamily="18" charset="0"/>
                <a:cs typeface="Times New Roman" pitchFamily="18" charset="0"/>
              </a:rPr>
              <a:t> a szakmatanulás ösztönzése </a:t>
            </a:r>
          </a:p>
          <a:p>
            <a:pPr marL="914400" lvl="2" indent="0" algn="just">
              <a:spcBef>
                <a:spcPct val="0"/>
              </a:spcBef>
              <a:buClr>
                <a:srgbClr val="A69765"/>
              </a:buClr>
              <a:buNone/>
            </a:pPr>
            <a:r>
              <a:rPr lang="hu-HU" altLang="hu-HU" dirty="0" smtClean="0">
                <a:latin typeface="Times New Roman" pitchFamily="18" charset="0"/>
                <a:cs typeface="Times New Roman" pitchFamily="18" charset="0"/>
              </a:rPr>
              <a:t>(korhatár emelés, 2. szakképesítés, ösztöndíj)</a:t>
            </a:r>
          </a:p>
          <a:p>
            <a:pPr marL="457200" lvl="1" indent="0" algn="just">
              <a:spcBef>
                <a:spcPts val="600"/>
              </a:spcBef>
              <a:spcAft>
                <a:spcPts val="600"/>
              </a:spcAft>
              <a:buClr>
                <a:srgbClr val="A69765"/>
              </a:buClr>
              <a:buFont typeface="Arial" pitchFamily="34" charset="0"/>
              <a:buChar char="•"/>
            </a:pPr>
            <a:r>
              <a:rPr lang="hu-HU" altLang="hu-HU" sz="2400" b="1" dirty="0" smtClean="0">
                <a:latin typeface="Times New Roman" pitchFamily="18" charset="0"/>
                <a:cs typeface="Times New Roman" pitchFamily="18" charset="0"/>
              </a:rPr>
              <a:t> Új fenntartói struktúra </a:t>
            </a:r>
            <a:r>
              <a:rPr lang="hu-HU" altLang="hu-HU" sz="2400" dirty="0" smtClean="0">
                <a:latin typeface="Times New Roman" pitchFamily="18" charset="0"/>
                <a:cs typeface="Times New Roman" pitchFamily="18" charset="0"/>
              </a:rPr>
              <a:t>létrehozása</a:t>
            </a:r>
            <a:r>
              <a:rPr lang="hu-HU" altLang="hu-HU" dirty="0" smtClean="0">
                <a:latin typeface="Times New Roman" pitchFamily="18" charset="0"/>
                <a:cs typeface="Times New Roman" pitchFamily="18" charset="0"/>
              </a:rPr>
              <a:t> </a:t>
            </a:r>
            <a:r>
              <a:rPr lang="hu-HU" altLang="hu-HU" sz="2400" dirty="0" smtClean="0">
                <a:latin typeface="Times New Roman" pitchFamily="18" charset="0"/>
                <a:cs typeface="Times New Roman" pitchFamily="18" charset="0"/>
              </a:rPr>
              <a:t>(szakképzési centrumok)</a:t>
            </a:r>
          </a:p>
          <a:p>
            <a:pPr marL="457200" lvl="1" indent="0" algn="just">
              <a:spcBef>
                <a:spcPts val="600"/>
              </a:spcBef>
              <a:spcAft>
                <a:spcPts val="600"/>
              </a:spcAft>
              <a:buClr>
                <a:srgbClr val="A69765"/>
              </a:buClr>
              <a:buNone/>
            </a:pPr>
            <a:r>
              <a:rPr lang="hu-HU" altLang="hu-HU" sz="2400" b="1" dirty="0" smtClean="0">
                <a:latin typeface="Times New Roman" pitchFamily="18" charset="0"/>
                <a:cs typeface="Times New Roman" pitchFamily="18" charset="0"/>
              </a:rPr>
              <a:t>	Új képzési szerkezet, </a:t>
            </a:r>
            <a:r>
              <a:rPr lang="hu-HU" altLang="hu-HU" sz="2400" dirty="0" smtClean="0">
                <a:latin typeface="Times New Roman" pitchFamily="18" charset="0"/>
                <a:cs typeface="Times New Roman" pitchFamily="18" charset="0"/>
              </a:rPr>
              <a:t>a gazdaság igényeihez igazodó képzési tartalom kialakítása</a:t>
            </a:r>
          </a:p>
          <a:p>
            <a:pPr eaLnBrk="1" hangingPunct="1">
              <a:lnSpc>
                <a:spcPct val="90000"/>
              </a:lnSpc>
              <a:tabLst>
                <a:tab pos="6102350" algn="l"/>
              </a:tabLst>
              <a:defRPr/>
            </a:pPr>
            <a:endParaRPr lang="hu-HU" sz="2500" dirty="0" smtClean="0">
              <a:cs typeface="Times New Roman" pitchFamily="18" charset="0"/>
            </a:endParaRPr>
          </a:p>
          <a:p>
            <a:pPr marL="342900" lvl="1" indent="-342900">
              <a:spcBef>
                <a:spcPts val="600"/>
              </a:spcBef>
              <a:buClr>
                <a:schemeClr val="accent1"/>
              </a:buClr>
              <a:buFont typeface="Arial" panose="020B0604020202020204" pitchFamily="34" charset="0"/>
              <a:buChar char="•"/>
            </a:pPr>
            <a:endParaRPr lang="hu-HU" sz="2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hu-HU" sz="2000" dirty="0" smtClean="0">
              <a:latin typeface="Times New Roman" panose="02020603050405020304" pitchFamily="18" charset="0"/>
              <a:cs typeface="Times New Roman" panose="02020603050405020304" pitchFamily="18" charset="0"/>
            </a:endParaRPr>
          </a:p>
          <a:p>
            <a:pPr lvl="1">
              <a:spcBef>
                <a:spcPts val="0"/>
              </a:spcBef>
              <a:spcAft>
                <a:spcPts val="600"/>
              </a:spcAft>
              <a:buFont typeface="Wingdings" pitchFamily="2" charset="2"/>
              <a:buChar char="§"/>
            </a:pPr>
            <a:endParaRPr lang="hu-HU" sz="2000" dirty="0" smtClean="0">
              <a:solidFill>
                <a:schemeClr val="tx1"/>
              </a:solidFill>
              <a:latin typeface="Times New Roman" pitchFamily="18" charset="0"/>
              <a:cs typeface="Times New Roman" pitchFamily="18" charset="0"/>
            </a:endParaRPr>
          </a:p>
        </p:txBody>
      </p:sp>
      <p:sp>
        <p:nvSpPr>
          <p:cNvPr id="4" name="Cím 1"/>
          <p:cNvSpPr txBox="1">
            <a:spLocks/>
          </p:cNvSpPr>
          <p:nvPr/>
        </p:nvSpPr>
        <p:spPr bwMode="auto">
          <a:xfrm>
            <a:off x="491613" y="1412776"/>
            <a:ext cx="82296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3000" kern="1200">
                <a:solidFill>
                  <a:srgbClr val="A69765"/>
                </a:solidFill>
                <a:latin typeface="Times New Roman" pitchFamily="18" charset="0"/>
                <a:ea typeface="+mj-ea"/>
                <a:cs typeface="Times New Roman" pitchFamily="18" charset="0"/>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endParaRPr lang="hu-HU" sz="2800" b="1" dirty="0">
              <a:latin typeface="+mj-lt"/>
            </a:endParaRPr>
          </a:p>
        </p:txBody>
      </p:sp>
      <p:sp>
        <p:nvSpPr>
          <p:cNvPr id="5" name="Téglalap 4"/>
          <p:cNvSpPr/>
          <p:nvPr/>
        </p:nvSpPr>
        <p:spPr>
          <a:xfrm>
            <a:off x="1071538" y="1214422"/>
            <a:ext cx="6500858" cy="830997"/>
          </a:xfrm>
          <a:prstGeom prst="rect">
            <a:avLst/>
          </a:prstGeom>
        </p:spPr>
        <p:txBody>
          <a:bodyPr wrap="square">
            <a:spAutoFit/>
          </a:bodyPr>
          <a:lstStyle/>
          <a:p>
            <a:pPr algn="ctr"/>
            <a:r>
              <a:rPr lang="hu-HU" altLang="hu-HU" sz="2400" b="1" dirty="0" smtClean="0">
                <a:solidFill>
                  <a:srgbClr val="A69765"/>
                </a:solidFill>
                <a:latin typeface="Times New Roman" pitchFamily="18" charset="0"/>
                <a:cs typeface="Times New Roman" pitchFamily="18" charset="0"/>
              </a:rPr>
              <a:t>A kihívásokra adott válaszok a „Szakképzés a gazdaság szolgálatában” c. koncepcióban</a:t>
            </a:r>
            <a:endParaRPr lang="hu-HU" sz="2400" dirty="0"/>
          </a:p>
        </p:txBody>
      </p:sp>
    </p:spTree>
    <p:extLst>
      <p:ext uri="{BB962C8B-B14F-4D97-AF65-F5344CB8AC3E}">
        <p14:creationId xmlns:p14="http://schemas.microsoft.com/office/powerpoint/2010/main" val="3422486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1268760"/>
            <a:ext cx="7772400" cy="488096"/>
          </a:xfrm>
        </p:spPr>
        <p:txBody>
          <a:bodyPr>
            <a:normAutofit fontScale="90000"/>
          </a:bodyPr>
          <a:lstStyle/>
          <a:p>
            <a:pPr algn="ctr"/>
            <a:r>
              <a:rPr lang="hu-HU" sz="3200" b="1" dirty="0"/>
              <a:t>I. A duális szakképzés kiterjesztése</a:t>
            </a:r>
            <a:endParaRPr lang="hu-HU" dirty="0"/>
          </a:p>
        </p:txBody>
      </p:sp>
      <p:sp>
        <p:nvSpPr>
          <p:cNvPr id="3" name="Alcím 2"/>
          <p:cNvSpPr>
            <a:spLocks noGrp="1"/>
          </p:cNvSpPr>
          <p:nvPr>
            <p:ph type="subTitle" idx="1"/>
          </p:nvPr>
        </p:nvSpPr>
        <p:spPr>
          <a:xfrm>
            <a:off x="714348" y="1844824"/>
            <a:ext cx="7458052" cy="4656010"/>
          </a:xfrm>
        </p:spPr>
        <p:txBody>
          <a:bodyPr>
            <a:noAutofit/>
          </a:bodyPr>
          <a:lstStyle/>
          <a:p>
            <a:pPr marL="342900" indent="-342900" algn="just">
              <a:lnSpc>
                <a:spcPct val="110000"/>
              </a:lnSpc>
              <a:spcBef>
                <a:spcPts val="0"/>
              </a:spcBef>
              <a:spcAft>
                <a:spcPts val="1200"/>
              </a:spcAft>
              <a:buClrTx/>
              <a:buSzPct val="80000"/>
            </a:pPr>
            <a:r>
              <a:rPr lang="hu-HU" sz="2400" dirty="0" smtClean="0">
                <a:latin typeface="Times New Roman" pitchFamily="18" charset="0"/>
                <a:cs typeface="Times New Roman" pitchFamily="18" charset="0"/>
              </a:rPr>
              <a:t>„</a:t>
            </a:r>
            <a:r>
              <a:rPr lang="hu-HU" sz="2400" b="1" dirty="0" smtClean="0">
                <a:latin typeface="Times New Roman" pitchFamily="18" charset="0"/>
                <a:cs typeface="Times New Roman" pitchFamily="18" charset="0"/>
              </a:rPr>
              <a:t>Kamarai </a:t>
            </a:r>
            <a:r>
              <a:rPr lang="hu-HU" sz="2400" b="1" dirty="0">
                <a:latin typeface="Times New Roman" pitchFamily="18" charset="0"/>
                <a:cs typeface="Times New Roman" pitchFamily="18" charset="0"/>
              </a:rPr>
              <a:t>garanciavállalás</a:t>
            </a:r>
            <a:r>
              <a:rPr lang="hu-HU" sz="2400" dirty="0">
                <a:latin typeface="Times New Roman" pitchFamily="18" charset="0"/>
                <a:cs typeface="Times New Roman" pitchFamily="18" charset="0"/>
              </a:rPr>
              <a:t>”: a tanuló gyakorlati képzése csak akkor folyhat iskolai tanműhelyben, ha a gazdasági kamara igazolja, hogy nem tud gyakorlati képzést végző vállalatot </a:t>
            </a:r>
            <a:r>
              <a:rPr lang="hu-HU" sz="2400" dirty="0" smtClean="0">
                <a:latin typeface="Times New Roman" pitchFamily="18" charset="0"/>
                <a:cs typeface="Times New Roman" pitchFamily="18" charset="0"/>
              </a:rPr>
              <a:t>biztosítani.</a:t>
            </a:r>
            <a:endParaRPr lang="hu-HU" sz="2400" dirty="0">
              <a:latin typeface="Times New Roman" pitchFamily="18" charset="0"/>
              <a:cs typeface="Times New Roman" pitchFamily="18" charset="0"/>
            </a:endParaRPr>
          </a:p>
          <a:p>
            <a:pPr marL="342900" indent="-342900" algn="just">
              <a:lnSpc>
                <a:spcPct val="110000"/>
              </a:lnSpc>
              <a:spcBef>
                <a:spcPts val="0"/>
              </a:spcBef>
              <a:spcAft>
                <a:spcPts val="1200"/>
              </a:spcAft>
              <a:buClrTx/>
              <a:buSzPct val="80000"/>
            </a:pPr>
            <a:r>
              <a:rPr lang="hu-HU" sz="2400" b="1" dirty="0">
                <a:latin typeface="Times New Roman" pitchFamily="18" charset="0"/>
                <a:cs typeface="Times New Roman" pitchFamily="18" charset="0"/>
              </a:rPr>
              <a:t>M</a:t>
            </a:r>
            <a:r>
              <a:rPr lang="hu-HU" sz="2400" b="1" dirty="0" smtClean="0">
                <a:latin typeface="Times New Roman" pitchFamily="18" charset="0"/>
                <a:cs typeface="Times New Roman" pitchFamily="18" charset="0"/>
              </a:rPr>
              <a:t>unkaadók </a:t>
            </a:r>
            <a:r>
              <a:rPr lang="hu-HU" sz="2400" b="1" dirty="0">
                <a:latin typeface="Times New Roman" pitchFamily="18" charset="0"/>
                <a:cs typeface="Times New Roman" pitchFamily="18" charset="0"/>
              </a:rPr>
              <a:t>pénzügyi ösztönzése</a:t>
            </a:r>
            <a:r>
              <a:rPr lang="hu-HU" sz="2400" dirty="0">
                <a:latin typeface="Times New Roman" pitchFamily="18" charset="0"/>
                <a:cs typeface="Times New Roman" pitchFamily="18" charset="0"/>
              </a:rPr>
              <a:t>: a szakképzési hozzájárulási kötelezettséget csökkentő </a:t>
            </a:r>
            <a:r>
              <a:rPr lang="hu-HU" sz="2400" dirty="0" err="1">
                <a:latin typeface="Times New Roman" pitchFamily="18" charset="0"/>
                <a:cs typeface="Times New Roman" pitchFamily="18" charset="0"/>
              </a:rPr>
              <a:t>költségnemek</a:t>
            </a:r>
            <a:r>
              <a:rPr lang="hu-HU" sz="2400" dirty="0">
                <a:latin typeface="Times New Roman" pitchFamily="18" charset="0"/>
                <a:cs typeface="Times New Roman" pitchFamily="18" charset="0"/>
              </a:rPr>
              <a:t> bővítése, adminisztratív terhek </a:t>
            </a:r>
            <a:r>
              <a:rPr lang="hu-HU" sz="2400" dirty="0" smtClean="0">
                <a:latin typeface="Times New Roman" pitchFamily="18" charset="0"/>
                <a:cs typeface="Times New Roman" pitchFamily="18" charset="0"/>
              </a:rPr>
              <a:t>csökkentése. </a:t>
            </a:r>
          </a:p>
          <a:p>
            <a:pPr marL="342900" indent="-342900" algn="just">
              <a:lnSpc>
                <a:spcPct val="110000"/>
              </a:lnSpc>
              <a:spcBef>
                <a:spcPts val="0"/>
              </a:spcBef>
              <a:spcAft>
                <a:spcPts val="1200"/>
              </a:spcAft>
              <a:buSzPct val="80000"/>
              <a:defRPr/>
            </a:pPr>
            <a:r>
              <a:rPr lang="hu-HU" sz="2400" b="1" dirty="0" smtClean="0">
                <a:latin typeface="Times New Roman" pitchFamily="18" charset="0"/>
                <a:cs typeface="Times New Roman" pitchFamily="18" charset="0"/>
              </a:rPr>
              <a:t>Tanulószerződés </a:t>
            </a:r>
            <a:r>
              <a:rPr lang="hu-HU" sz="2400" dirty="0" smtClean="0">
                <a:latin typeface="Times New Roman" pitchFamily="18" charset="0"/>
                <a:cs typeface="Times New Roman" pitchFamily="18" charset="0"/>
              </a:rPr>
              <a:t>köthető a felnőttoktatásban is.</a:t>
            </a:r>
          </a:p>
          <a:p>
            <a:pPr indent="-72000" algn="just">
              <a:lnSpc>
                <a:spcPct val="110000"/>
              </a:lnSpc>
              <a:spcBef>
                <a:spcPts val="0"/>
              </a:spcBef>
              <a:spcAft>
                <a:spcPts val="1200"/>
              </a:spcAft>
              <a:buClrTx/>
              <a:buSzPct val="80000"/>
            </a:pPr>
            <a:r>
              <a:rPr lang="hu-HU" sz="2400" dirty="0" smtClean="0">
                <a:latin typeface="Times New Roman" pitchFamily="18" charset="0"/>
                <a:cs typeface="Times New Roman" pitchFamily="18" charset="0"/>
              </a:rPr>
              <a:t>A </a:t>
            </a:r>
            <a:r>
              <a:rPr lang="hu-HU" sz="2400" b="1" dirty="0">
                <a:latin typeface="Times New Roman" pitchFamily="18" charset="0"/>
                <a:cs typeface="Times New Roman" pitchFamily="18" charset="0"/>
              </a:rPr>
              <a:t>felsőoktatási duális képzés</a:t>
            </a:r>
            <a:r>
              <a:rPr lang="hu-HU" sz="2400" dirty="0">
                <a:latin typeface="Times New Roman" pitchFamily="18" charset="0"/>
                <a:cs typeface="Times New Roman" pitchFamily="18" charset="0"/>
              </a:rPr>
              <a:t> finanszírozási hátterének </a:t>
            </a:r>
            <a:r>
              <a:rPr lang="hu-HU" sz="2400" dirty="0" smtClean="0">
                <a:latin typeface="Times New Roman" pitchFamily="18" charset="0"/>
                <a:cs typeface="Times New Roman" pitchFamily="18" charset="0"/>
              </a:rPr>
              <a:t>megteremtése.</a:t>
            </a:r>
            <a:r>
              <a:rPr lang="hu-HU" sz="2400" dirty="0">
                <a:latin typeface="Times New Roman" pitchFamily="18" charset="0"/>
                <a:cs typeface="Times New Roman" pitchFamily="18" charset="0"/>
              </a:rPr>
              <a:t>	</a:t>
            </a:r>
          </a:p>
          <a:p>
            <a:pPr marL="342900" indent="-342900" algn="just">
              <a:lnSpc>
                <a:spcPct val="110000"/>
              </a:lnSpc>
              <a:spcBef>
                <a:spcPts val="0"/>
              </a:spcBef>
              <a:spcAft>
                <a:spcPts val="1200"/>
              </a:spcAft>
              <a:buClrTx/>
              <a:buSzPct val="80000"/>
            </a:pPr>
            <a:endParaRPr lang="hu-H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54953016"/>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10" y="1428736"/>
            <a:ext cx="7815290" cy="857256"/>
          </a:xfrm>
        </p:spPr>
        <p:txBody>
          <a:bodyPr>
            <a:noAutofit/>
          </a:bodyPr>
          <a:lstStyle/>
          <a:p>
            <a:r>
              <a:rPr lang="hu-HU" sz="2700" b="1" dirty="0">
                <a:solidFill>
                  <a:srgbClr val="A29061"/>
                </a:solidFill>
              </a:rPr>
              <a:t>II. A szakképzésbe való belépési lehetőségek </a:t>
            </a:r>
            <a:r>
              <a:rPr lang="hu-HU" sz="2700" b="1" dirty="0" smtClean="0">
                <a:solidFill>
                  <a:srgbClr val="A29061"/>
                </a:solidFill>
              </a:rPr>
              <a:t>kereteinek bővítése, szakmatanulás ösztönzése 1.</a:t>
            </a:r>
            <a:endParaRPr lang="hu-HU" sz="2700" dirty="0"/>
          </a:p>
        </p:txBody>
      </p:sp>
      <p:sp>
        <p:nvSpPr>
          <p:cNvPr id="3" name="Alcím 2"/>
          <p:cNvSpPr>
            <a:spLocks noGrp="1"/>
          </p:cNvSpPr>
          <p:nvPr>
            <p:ph type="subTitle" idx="1"/>
          </p:nvPr>
        </p:nvSpPr>
        <p:spPr>
          <a:xfrm>
            <a:off x="755576" y="2276872"/>
            <a:ext cx="7416824" cy="3888432"/>
          </a:xfrm>
        </p:spPr>
        <p:txBody>
          <a:bodyPr>
            <a:normAutofit/>
          </a:bodyPr>
          <a:lstStyle/>
          <a:p>
            <a:pPr marL="342900" indent="-342900" algn="just">
              <a:lnSpc>
                <a:spcPts val="3500"/>
              </a:lnSpc>
              <a:spcBef>
                <a:spcPts val="0"/>
              </a:spcBef>
              <a:spcAft>
                <a:spcPts val="0"/>
              </a:spcAft>
              <a:buClrTx/>
              <a:buSzPct val="90000"/>
              <a:buFont typeface="Arial" pitchFamily="34" charset="0"/>
              <a:buChar char="•"/>
              <a:defRPr/>
            </a:pPr>
            <a:r>
              <a:rPr lang="hu-HU" sz="2300" dirty="0" smtClean="0">
                <a:latin typeface="Times New Roman" pitchFamily="18" charset="0"/>
                <a:cs typeface="Times New Roman" pitchFamily="18" charset="0"/>
              </a:rPr>
              <a:t>A nappali </a:t>
            </a:r>
            <a:r>
              <a:rPr lang="hu-HU" sz="2300" dirty="0">
                <a:latin typeface="Times New Roman" pitchFamily="18" charset="0"/>
                <a:cs typeface="Times New Roman" pitchFamily="18" charset="0"/>
              </a:rPr>
              <a:t>rendszerű </a:t>
            </a:r>
            <a:r>
              <a:rPr lang="hu-HU" sz="2300" dirty="0" smtClean="0">
                <a:latin typeface="Times New Roman" pitchFamily="18" charset="0"/>
                <a:cs typeface="Times New Roman" pitchFamily="18" charset="0"/>
              </a:rPr>
              <a:t>középfokú iskolai </a:t>
            </a:r>
            <a:r>
              <a:rPr lang="hu-HU" sz="2300" dirty="0">
                <a:latin typeface="Times New Roman" pitchFamily="18" charset="0"/>
                <a:cs typeface="Times New Roman" pitchFamily="18" charset="0"/>
              </a:rPr>
              <a:t>oktatásban való részvétel felső </a:t>
            </a:r>
            <a:r>
              <a:rPr lang="hu-HU" sz="2300" dirty="0" smtClean="0">
                <a:latin typeface="Times New Roman" pitchFamily="18" charset="0"/>
                <a:cs typeface="Times New Roman" pitchFamily="18" charset="0"/>
              </a:rPr>
              <a:t>korhatárának emelése </a:t>
            </a:r>
            <a:r>
              <a:rPr lang="hu-HU" sz="2300" b="1" dirty="0">
                <a:latin typeface="Times New Roman" pitchFamily="18" charset="0"/>
                <a:cs typeface="Times New Roman" pitchFamily="18" charset="0"/>
              </a:rPr>
              <a:t>25 éves </a:t>
            </a:r>
            <a:r>
              <a:rPr lang="hu-HU" sz="2300" b="1" dirty="0" smtClean="0">
                <a:latin typeface="Times New Roman" pitchFamily="18" charset="0"/>
                <a:cs typeface="Times New Roman" pitchFamily="18" charset="0"/>
              </a:rPr>
              <a:t>korra. </a:t>
            </a:r>
          </a:p>
          <a:p>
            <a:pPr marL="342900" indent="-342900" algn="just">
              <a:lnSpc>
                <a:spcPts val="3500"/>
              </a:lnSpc>
              <a:spcBef>
                <a:spcPts val="0"/>
              </a:spcBef>
              <a:spcAft>
                <a:spcPts val="0"/>
              </a:spcAft>
              <a:buClrTx/>
              <a:buSzPct val="90000"/>
              <a:buFont typeface="Arial" pitchFamily="34" charset="0"/>
              <a:buChar char="•"/>
              <a:defRPr/>
            </a:pPr>
            <a:r>
              <a:rPr lang="hu-HU" sz="2300" b="1" dirty="0" smtClean="0">
                <a:latin typeface="Times New Roman" pitchFamily="18" charset="0"/>
                <a:cs typeface="Times New Roman" pitchFamily="18" charset="0"/>
              </a:rPr>
              <a:t>A második </a:t>
            </a:r>
            <a:r>
              <a:rPr lang="hu-HU" sz="2300" b="1" dirty="0">
                <a:latin typeface="Times New Roman" pitchFamily="18" charset="0"/>
                <a:cs typeface="Times New Roman" pitchFamily="18" charset="0"/>
              </a:rPr>
              <a:t>szakképesítés </a:t>
            </a:r>
            <a:r>
              <a:rPr lang="hu-HU" sz="2300" b="1" dirty="0" smtClean="0">
                <a:latin typeface="Times New Roman" pitchFamily="18" charset="0"/>
                <a:cs typeface="Times New Roman" pitchFamily="18" charset="0"/>
              </a:rPr>
              <a:t>ingyenes </a:t>
            </a:r>
            <a:r>
              <a:rPr lang="hu-HU" sz="2300" dirty="0" smtClean="0">
                <a:latin typeface="Times New Roman" pitchFamily="18" charset="0"/>
                <a:cs typeface="Times New Roman" pitchFamily="18" charset="0"/>
              </a:rPr>
              <a:t>a</a:t>
            </a:r>
            <a:r>
              <a:rPr lang="hu-HU" sz="2300" b="1" dirty="0" smtClean="0">
                <a:latin typeface="Times New Roman" pitchFamily="18" charset="0"/>
                <a:cs typeface="Times New Roman" pitchFamily="18" charset="0"/>
              </a:rPr>
              <a:t> </a:t>
            </a:r>
            <a:r>
              <a:rPr lang="hu-HU" sz="2300" dirty="0" smtClean="0">
                <a:latin typeface="Times New Roman" pitchFamily="18" charset="0"/>
                <a:cs typeface="Times New Roman" pitchFamily="18" charset="0"/>
              </a:rPr>
              <a:t>felnőttoktatás </a:t>
            </a:r>
            <a:r>
              <a:rPr lang="hu-HU" sz="2300" dirty="0">
                <a:latin typeface="Times New Roman" pitchFamily="18" charset="0"/>
                <a:cs typeface="Times New Roman" pitchFamily="18" charset="0"/>
              </a:rPr>
              <a:t>keretében (</a:t>
            </a:r>
            <a:r>
              <a:rPr lang="hu-HU" sz="2300" dirty="0" err="1">
                <a:latin typeface="Times New Roman" pitchFamily="18" charset="0"/>
                <a:cs typeface="Times New Roman" pitchFamily="18" charset="0"/>
              </a:rPr>
              <a:t>részszakképesítés</a:t>
            </a:r>
            <a:r>
              <a:rPr lang="hu-HU" sz="2300" dirty="0">
                <a:latin typeface="Times New Roman" pitchFamily="18" charset="0"/>
                <a:cs typeface="Times New Roman" pitchFamily="18" charset="0"/>
              </a:rPr>
              <a:t>, szakképesítés-ráépülés nem számít külön szakképesítésnek</a:t>
            </a:r>
            <a:r>
              <a:rPr lang="hu-HU" sz="2300" dirty="0" smtClean="0">
                <a:latin typeface="Times New Roman" pitchFamily="18" charset="0"/>
                <a:cs typeface="Times New Roman" pitchFamily="18" charset="0"/>
              </a:rPr>
              <a:t>).</a:t>
            </a:r>
            <a:endParaRPr lang="hu-HU" sz="2300" dirty="0">
              <a:latin typeface="Times New Roman" pitchFamily="18" charset="0"/>
              <a:cs typeface="Times New Roman" pitchFamily="18" charset="0"/>
            </a:endParaRPr>
          </a:p>
          <a:p>
            <a:pPr marL="342900" indent="-342900" algn="just">
              <a:lnSpc>
                <a:spcPts val="3500"/>
              </a:lnSpc>
              <a:spcBef>
                <a:spcPts val="0"/>
              </a:spcBef>
              <a:spcAft>
                <a:spcPts val="0"/>
              </a:spcAft>
              <a:buSzPct val="90000"/>
              <a:buFont typeface="Arial" pitchFamily="34" charset="0"/>
              <a:buChar char="•"/>
              <a:defRPr/>
            </a:pPr>
            <a:r>
              <a:rPr lang="hu-HU" sz="2300" b="1" dirty="0" smtClean="0">
                <a:latin typeface="Times New Roman" pitchFamily="18" charset="0"/>
                <a:cs typeface="Times New Roman" pitchFamily="18" charset="0"/>
              </a:rPr>
              <a:t>Szakképzési Hídprogram bevezetése: </a:t>
            </a:r>
            <a:r>
              <a:rPr lang="hu-HU" sz="2300" dirty="0" smtClean="0">
                <a:latin typeface="Times New Roman" pitchFamily="18" charset="0"/>
                <a:cs typeface="Times New Roman" pitchFamily="18" charset="0"/>
              </a:rPr>
              <a:t>két év, sikeres záróvizsgával alapfokú iskolai végzettséget, valamint sikeres komplex szakmai vizsgával rész-szakképesítést ad.</a:t>
            </a:r>
            <a:endParaRPr lang="hu-HU" sz="2300" dirty="0">
              <a:latin typeface="Times New Roman" pitchFamily="18" charset="0"/>
              <a:cs typeface="Times New Roman" pitchFamily="18" charset="0"/>
            </a:endParaRPr>
          </a:p>
          <a:p>
            <a:endParaRPr lang="hu-HU" sz="2000" dirty="0"/>
          </a:p>
        </p:txBody>
      </p:sp>
    </p:spTree>
    <p:extLst>
      <p:ext uri="{BB962C8B-B14F-4D97-AF65-F5344CB8AC3E}">
        <p14:creationId xmlns:p14="http://schemas.microsoft.com/office/powerpoint/2010/main" val="3079636533"/>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14348" y="1428736"/>
            <a:ext cx="7743852" cy="714380"/>
          </a:xfrm>
        </p:spPr>
        <p:txBody>
          <a:bodyPr>
            <a:noAutofit/>
          </a:bodyPr>
          <a:lstStyle/>
          <a:p>
            <a:r>
              <a:rPr lang="hu-HU" sz="2700" b="1" dirty="0" smtClean="0">
                <a:solidFill>
                  <a:srgbClr val="A29061"/>
                </a:solidFill>
              </a:rPr>
              <a:t>Szakképzésbe beiratkozottak</a:t>
            </a:r>
            <a:endParaRPr lang="hu-HU" sz="2700" dirty="0"/>
          </a:p>
        </p:txBody>
      </p:sp>
      <p:sp>
        <p:nvSpPr>
          <p:cNvPr id="3" name="Alcím 2"/>
          <p:cNvSpPr>
            <a:spLocks noGrp="1"/>
          </p:cNvSpPr>
          <p:nvPr>
            <p:ph type="subTitle" idx="1"/>
          </p:nvPr>
        </p:nvSpPr>
        <p:spPr>
          <a:xfrm>
            <a:off x="539552" y="1988840"/>
            <a:ext cx="7458052" cy="4286280"/>
          </a:xfrm>
        </p:spPr>
        <p:txBody>
          <a:bodyPr>
            <a:noAutofit/>
          </a:bodyPr>
          <a:lstStyle/>
          <a:p>
            <a:pPr algn="l"/>
            <a:r>
              <a:rPr lang="hu-HU" sz="2100" dirty="0" smtClean="0">
                <a:latin typeface="Times New Roman" pitchFamily="18" charset="0"/>
                <a:cs typeface="Times New Roman" pitchFamily="18" charset="0"/>
              </a:rPr>
              <a:t>A  Szakképzési Centrumokban </a:t>
            </a:r>
          </a:p>
          <a:p>
            <a:pPr marL="342900" indent="-342900" algn="l">
              <a:buFont typeface="Arial" panose="020B0604020202020204" pitchFamily="34" charset="0"/>
              <a:buChar char="•"/>
            </a:pPr>
            <a:r>
              <a:rPr lang="hu-HU" sz="2100" dirty="0" smtClean="0">
                <a:latin typeface="Times New Roman" pitchFamily="18" charset="0"/>
                <a:cs typeface="Times New Roman" pitchFamily="18" charset="0"/>
              </a:rPr>
              <a:t>2016/2017. tanév 9. évf</a:t>
            </a:r>
            <a:r>
              <a:rPr lang="hu-HU" sz="2100" dirty="0">
                <a:latin typeface="Times New Roman" pitchFamily="18" charset="0"/>
                <a:cs typeface="Times New Roman" pitchFamily="18" charset="0"/>
              </a:rPr>
              <a:t>. 40.288 </a:t>
            </a:r>
            <a:r>
              <a:rPr lang="hu-HU" sz="2100" dirty="0" smtClean="0">
                <a:latin typeface="Times New Roman" pitchFamily="18" charset="0"/>
                <a:cs typeface="Times New Roman" pitchFamily="18" charset="0"/>
              </a:rPr>
              <a:t>fő</a:t>
            </a:r>
          </a:p>
          <a:p>
            <a:pPr algn="l"/>
            <a:endParaRPr lang="hu-HU" sz="2100" dirty="0" smtClean="0">
              <a:latin typeface="Times New Roman" pitchFamily="18" charset="0"/>
              <a:cs typeface="Times New Roman" pitchFamily="18" charset="0"/>
            </a:endParaRPr>
          </a:p>
          <a:p>
            <a:pPr algn="l"/>
            <a:r>
              <a:rPr lang="hu-HU" sz="2100" dirty="0" smtClean="0">
                <a:latin typeface="Times New Roman" pitchFamily="18" charset="0"/>
                <a:cs typeface="Times New Roman" pitchFamily="18" charset="0"/>
              </a:rPr>
              <a:t>Bontásban</a:t>
            </a:r>
            <a:endParaRPr lang="hu-HU" sz="2100" dirty="0">
              <a:latin typeface="Times New Roman" pitchFamily="18" charset="0"/>
              <a:cs typeface="Times New Roman" pitchFamily="18" charset="0"/>
            </a:endParaRPr>
          </a:p>
          <a:p>
            <a:pPr marL="342900" indent="-342900" algn="l">
              <a:buFont typeface="Arial" panose="020B0604020202020204" pitchFamily="34" charset="0"/>
              <a:buChar char="•"/>
            </a:pPr>
            <a:r>
              <a:rPr lang="hu-HU" sz="2100" dirty="0">
                <a:latin typeface="Times New Roman" pitchFamily="18" charset="0"/>
                <a:cs typeface="Times New Roman" pitchFamily="18" charset="0"/>
              </a:rPr>
              <a:t>Szakgimnázium (korábbi nevén szakközépiskola): 22.436 fő</a:t>
            </a:r>
          </a:p>
          <a:p>
            <a:pPr marL="342900" indent="-342900" algn="l">
              <a:buFont typeface="Arial" panose="020B0604020202020204" pitchFamily="34" charset="0"/>
              <a:buChar char="•"/>
            </a:pPr>
            <a:r>
              <a:rPr lang="hu-HU" sz="2100" dirty="0">
                <a:latin typeface="Times New Roman" pitchFamily="18" charset="0"/>
                <a:cs typeface="Times New Roman" pitchFamily="18" charset="0"/>
              </a:rPr>
              <a:t>Szakközépiskola (korábbi nevén szakiskola): 16.020 fő</a:t>
            </a:r>
          </a:p>
          <a:p>
            <a:pPr marL="342900" indent="-342900" algn="l">
              <a:buFont typeface="Arial" panose="020B0604020202020204" pitchFamily="34" charset="0"/>
              <a:buChar char="•"/>
            </a:pPr>
            <a:r>
              <a:rPr lang="hu-HU" sz="2100" dirty="0">
                <a:latin typeface="Times New Roman" pitchFamily="18" charset="0"/>
                <a:cs typeface="Times New Roman" pitchFamily="18" charset="0"/>
              </a:rPr>
              <a:t>Gimnázium: 1.447 fő</a:t>
            </a:r>
          </a:p>
          <a:p>
            <a:pPr marL="342900" indent="-342900" algn="l">
              <a:buFont typeface="Arial" panose="020B0604020202020204" pitchFamily="34" charset="0"/>
              <a:buChar char="•"/>
            </a:pPr>
            <a:r>
              <a:rPr lang="hu-HU" sz="2100" dirty="0">
                <a:latin typeface="Times New Roman" pitchFamily="18" charset="0"/>
                <a:cs typeface="Times New Roman" pitchFamily="18" charset="0"/>
              </a:rPr>
              <a:t>Szakiskola: 385 fő</a:t>
            </a:r>
          </a:p>
          <a:p>
            <a:pPr marL="342900" indent="-342900" algn="l">
              <a:buFont typeface="Arial" panose="020B0604020202020204" pitchFamily="34" charset="0"/>
              <a:buChar char="•"/>
            </a:pPr>
            <a:endParaRPr lang="hu-HU" sz="2100" dirty="0">
              <a:latin typeface="Times New Roman" pitchFamily="18" charset="0"/>
              <a:cs typeface="Times New Roman" pitchFamily="18" charset="0"/>
            </a:endParaRPr>
          </a:p>
        </p:txBody>
      </p:sp>
    </p:spTree>
    <p:extLst>
      <p:ext uri="{BB962C8B-B14F-4D97-AF65-F5344CB8AC3E}">
        <p14:creationId xmlns:p14="http://schemas.microsoft.com/office/powerpoint/2010/main" val="3544938915"/>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14348" y="1428736"/>
            <a:ext cx="7743852" cy="714380"/>
          </a:xfrm>
        </p:spPr>
        <p:txBody>
          <a:bodyPr>
            <a:noAutofit/>
          </a:bodyPr>
          <a:lstStyle/>
          <a:p>
            <a:r>
              <a:rPr lang="hu-HU" sz="2700" b="1" dirty="0" smtClean="0">
                <a:solidFill>
                  <a:srgbClr val="A29061"/>
                </a:solidFill>
              </a:rPr>
              <a:t>Szakképzésbe beiratkozottak</a:t>
            </a:r>
            <a:endParaRPr lang="hu-HU" sz="2700" dirty="0"/>
          </a:p>
        </p:txBody>
      </p:sp>
      <p:sp>
        <p:nvSpPr>
          <p:cNvPr id="3" name="Alcím 2"/>
          <p:cNvSpPr>
            <a:spLocks noGrp="1"/>
          </p:cNvSpPr>
          <p:nvPr>
            <p:ph type="subTitle" idx="1"/>
          </p:nvPr>
        </p:nvSpPr>
        <p:spPr>
          <a:xfrm>
            <a:off x="539552" y="1988840"/>
            <a:ext cx="7458052" cy="4286280"/>
          </a:xfrm>
        </p:spPr>
        <p:txBody>
          <a:bodyPr>
            <a:noAutofit/>
          </a:bodyPr>
          <a:lstStyle/>
          <a:p>
            <a:pPr algn="l"/>
            <a:r>
              <a:rPr lang="hu-HU" sz="2100" dirty="0" smtClean="0">
                <a:latin typeface="Times New Roman" pitchFamily="18" charset="0"/>
                <a:cs typeface="Times New Roman" pitchFamily="18" charset="0"/>
              </a:rPr>
              <a:t>A  Szakképzési Centrumokban </a:t>
            </a:r>
          </a:p>
          <a:p>
            <a:pPr algn="l"/>
            <a:r>
              <a:rPr lang="hu-HU" sz="2100" dirty="0" smtClean="0">
                <a:latin typeface="Times New Roman" pitchFamily="18" charset="0"/>
                <a:cs typeface="Times New Roman" pitchFamily="18" charset="0"/>
              </a:rPr>
              <a:t>a felnőttoktatásban </a:t>
            </a:r>
            <a:r>
              <a:rPr lang="hu-HU" sz="2100" b="1" dirty="0" smtClean="0">
                <a:latin typeface="Times New Roman" pitchFamily="18" charset="0"/>
                <a:cs typeface="Times New Roman" pitchFamily="18" charset="0"/>
              </a:rPr>
              <a:t>beiratkozottak száma</a:t>
            </a:r>
            <a:r>
              <a:rPr lang="hu-HU" sz="2100" dirty="0" smtClean="0">
                <a:latin typeface="Times New Roman" pitchFamily="18" charset="0"/>
                <a:cs typeface="Times New Roman" pitchFamily="18" charset="0"/>
              </a:rPr>
              <a:t>:</a:t>
            </a:r>
          </a:p>
          <a:p>
            <a:pPr marL="342900" indent="-342900" algn="l">
              <a:buFont typeface="Arial" panose="020B0604020202020204" pitchFamily="34" charset="0"/>
              <a:buChar char="•"/>
            </a:pPr>
            <a:r>
              <a:rPr lang="hu-HU" sz="2100" dirty="0" smtClean="0">
                <a:latin typeface="Times New Roman" pitchFamily="18" charset="0"/>
                <a:cs typeface="Times New Roman" pitchFamily="18" charset="0"/>
              </a:rPr>
              <a:t>2015/2016. tanévben: több mint </a:t>
            </a:r>
            <a:r>
              <a:rPr lang="hu-HU" sz="2100" b="1" dirty="0" smtClean="0">
                <a:latin typeface="Times New Roman" pitchFamily="18" charset="0"/>
                <a:cs typeface="Times New Roman" pitchFamily="18" charset="0"/>
              </a:rPr>
              <a:t>20.000 fő</a:t>
            </a:r>
          </a:p>
          <a:p>
            <a:pPr marL="342900" indent="-342900" algn="l">
              <a:buFont typeface="Arial" panose="020B0604020202020204" pitchFamily="34" charset="0"/>
              <a:buChar char="•"/>
            </a:pPr>
            <a:r>
              <a:rPr lang="hu-HU" sz="2100" dirty="0" smtClean="0">
                <a:latin typeface="Times New Roman" pitchFamily="18" charset="0"/>
                <a:cs typeface="Times New Roman" pitchFamily="18" charset="0"/>
              </a:rPr>
              <a:t>2016/2017. tanévben: </a:t>
            </a:r>
            <a:r>
              <a:rPr lang="hu-HU" sz="2000" b="1" dirty="0"/>
              <a:t>38.877 fő</a:t>
            </a:r>
            <a:endParaRPr lang="hu-HU" sz="2000" dirty="0"/>
          </a:p>
          <a:p>
            <a:endParaRPr lang="hu-HU" sz="2400" dirty="0"/>
          </a:p>
          <a:p>
            <a:pPr algn="l"/>
            <a:r>
              <a:rPr lang="hu-HU" sz="2400" dirty="0">
                <a:latin typeface="Times New Roman" pitchFamily="18" charset="0"/>
                <a:cs typeface="Times New Roman" pitchFamily="18" charset="0"/>
              </a:rPr>
              <a:t>2016/2017. </a:t>
            </a:r>
            <a:r>
              <a:rPr lang="hu-HU" sz="2400" dirty="0" smtClean="0">
                <a:latin typeface="Times New Roman" pitchFamily="18" charset="0"/>
                <a:cs typeface="Times New Roman" pitchFamily="18" charset="0"/>
              </a:rPr>
              <a:t>tanév bontásban</a:t>
            </a:r>
            <a:endParaRPr lang="hu-HU" sz="2400" dirty="0">
              <a:latin typeface="Times New Roman" pitchFamily="18" charset="0"/>
              <a:cs typeface="Times New Roman" pitchFamily="18" charset="0"/>
            </a:endParaRPr>
          </a:p>
          <a:p>
            <a:pPr marL="342900" indent="-342900" algn="l">
              <a:buFont typeface="Arial" panose="020B0604020202020204" pitchFamily="34" charset="0"/>
              <a:buChar char="•"/>
            </a:pPr>
            <a:r>
              <a:rPr lang="hu-HU" sz="2100" dirty="0">
                <a:latin typeface="Times New Roman" pitchFamily="18" charset="0"/>
                <a:cs typeface="Times New Roman" pitchFamily="18" charset="0"/>
              </a:rPr>
              <a:t>Szakmára beiratkozottak száma: 33.124 fő</a:t>
            </a:r>
          </a:p>
          <a:p>
            <a:pPr marL="342900" indent="-342900" algn="l">
              <a:buFont typeface="Arial" panose="020B0604020202020204" pitchFamily="34" charset="0"/>
              <a:buChar char="•"/>
            </a:pPr>
            <a:r>
              <a:rPr lang="hu-HU" sz="2100" dirty="0">
                <a:latin typeface="Times New Roman" pitchFamily="18" charset="0"/>
                <a:cs typeface="Times New Roman" pitchFamily="18" charset="0"/>
              </a:rPr>
              <a:t>Érettségire </a:t>
            </a:r>
            <a:r>
              <a:rPr lang="hu-HU" sz="2100" dirty="0" smtClean="0">
                <a:latin typeface="Times New Roman" pitchFamily="18" charset="0"/>
                <a:cs typeface="Times New Roman" pitchFamily="18" charset="0"/>
              </a:rPr>
              <a:t>felkészítésre </a:t>
            </a:r>
            <a:r>
              <a:rPr lang="hu-HU" sz="2100" dirty="0">
                <a:latin typeface="Times New Roman" pitchFamily="18" charset="0"/>
                <a:cs typeface="Times New Roman" pitchFamily="18" charset="0"/>
              </a:rPr>
              <a:t>beiratkozottak száma: 5.753   </a:t>
            </a:r>
            <a:r>
              <a:rPr lang="hu-HU" sz="2100" dirty="0" smtClean="0">
                <a:latin typeface="Times New Roman" pitchFamily="18" charset="0"/>
                <a:cs typeface="Times New Roman" pitchFamily="18" charset="0"/>
              </a:rPr>
              <a:t>fő</a:t>
            </a:r>
            <a:endParaRPr lang="hu-HU" sz="2100" dirty="0">
              <a:latin typeface="Times New Roman" pitchFamily="18" charset="0"/>
              <a:cs typeface="Times New Roman" pitchFamily="18" charset="0"/>
            </a:endParaRPr>
          </a:p>
          <a:p>
            <a:pPr algn="l"/>
            <a:endParaRPr lang="hu-HU" sz="2100" i="1" dirty="0" smtClean="0">
              <a:latin typeface="Times New Roman" pitchFamily="18" charset="0"/>
              <a:cs typeface="Times New Roman" pitchFamily="18" charset="0"/>
            </a:endParaRPr>
          </a:p>
          <a:p>
            <a:pPr algn="l"/>
            <a:endParaRPr lang="hu-HU" sz="2100" dirty="0">
              <a:latin typeface="Times New Roman" pitchFamily="18" charset="0"/>
              <a:cs typeface="Times New Roman" pitchFamily="18" charset="0"/>
            </a:endParaRPr>
          </a:p>
        </p:txBody>
      </p:sp>
    </p:spTree>
    <p:extLst>
      <p:ext uri="{BB962C8B-B14F-4D97-AF65-F5344CB8AC3E}">
        <p14:creationId xmlns:p14="http://schemas.microsoft.com/office/powerpoint/2010/main" val="3161748032"/>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10" y="1428736"/>
            <a:ext cx="7815290" cy="714380"/>
          </a:xfrm>
        </p:spPr>
        <p:txBody>
          <a:bodyPr>
            <a:noAutofit/>
          </a:bodyPr>
          <a:lstStyle/>
          <a:p>
            <a:r>
              <a:rPr lang="hu-HU" sz="2700" b="1" dirty="0" smtClean="0">
                <a:solidFill>
                  <a:srgbClr val="A29061"/>
                </a:solidFill>
              </a:rPr>
              <a:t>Népszerű szakmacsoportok a felnőttoktatásban </a:t>
            </a:r>
            <a:endParaRPr lang="hu-HU" sz="2700" dirty="0"/>
          </a:p>
        </p:txBody>
      </p:sp>
      <p:sp>
        <p:nvSpPr>
          <p:cNvPr id="3" name="Alcím 2"/>
          <p:cNvSpPr>
            <a:spLocks noGrp="1"/>
          </p:cNvSpPr>
          <p:nvPr>
            <p:ph type="subTitle" idx="1"/>
          </p:nvPr>
        </p:nvSpPr>
        <p:spPr>
          <a:xfrm>
            <a:off x="785786" y="2143116"/>
            <a:ext cx="7386614" cy="4022188"/>
          </a:xfrm>
        </p:spPr>
        <p:txBody>
          <a:bodyPr>
            <a:normAutofit/>
          </a:bodyPr>
          <a:lstStyle/>
          <a:p>
            <a:pPr algn="l"/>
            <a:r>
              <a:rPr lang="hu-HU" sz="2400" dirty="0" smtClean="0">
                <a:latin typeface="Times New Roman" pitchFamily="18" charset="0"/>
                <a:cs typeface="Times New Roman" pitchFamily="18" charset="0"/>
              </a:rPr>
              <a:t>A szakképzési centrumokba 2016. szeptemberben beiratkozottak száma alapján a legnépszerűbb szakmacsoportok:</a:t>
            </a:r>
          </a:p>
          <a:p>
            <a:pPr algn="l"/>
            <a:r>
              <a:rPr lang="hu-HU" sz="2400" dirty="0" smtClean="0">
                <a:latin typeface="Times New Roman" pitchFamily="18" charset="0"/>
                <a:cs typeface="Times New Roman" pitchFamily="18" charset="0"/>
              </a:rPr>
              <a:t>Egyéb szolgáltatások: 		13 628 fő</a:t>
            </a:r>
          </a:p>
          <a:p>
            <a:pPr algn="l"/>
            <a:r>
              <a:rPr lang="hu-HU" sz="2400" dirty="0" smtClean="0">
                <a:latin typeface="Times New Roman" pitchFamily="18" charset="0"/>
                <a:cs typeface="Times New Roman" pitchFamily="18" charset="0"/>
              </a:rPr>
              <a:t>Egészségügy:	      		  3 201 fő</a:t>
            </a:r>
          </a:p>
          <a:p>
            <a:pPr algn="l"/>
            <a:r>
              <a:rPr lang="hu-HU" sz="2400" dirty="0" smtClean="0">
                <a:latin typeface="Times New Roman" pitchFamily="18" charset="0"/>
                <a:cs typeface="Times New Roman" pitchFamily="18" charset="0"/>
              </a:rPr>
              <a:t>Vendéglátás-turisztika   	  3 107 fő</a:t>
            </a:r>
          </a:p>
          <a:p>
            <a:pPr algn="l"/>
            <a:r>
              <a:rPr lang="hu-HU" sz="2400" dirty="0" smtClean="0">
                <a:latin typeface="Times New Roman" pitchFamily="18" charset="0"/>
                <a:cs typeface="Times New Roman" pitchFamily="18" charset="0"/>
              </a:rPr>
              <a:t>Közgazdaság	     		  2 872 fő</a:t>
            </a:r>
          </a:p>
          <a:p>
            <a:pPr algn="l"/>
            <a:r>
              <a:rPr lang="hu-HU" sz="2400" dirty="0" smtClean="0">
                <a:latin typeface="Times New Roman" pitchFamily="18" charset="0"/>
                <a:cs typeface="Times New Roman" pitchFamily="18" charset="0"/>
              </a:rPr>
              <a:t>Gépészet		              2 175 fő</a:t>
            </a:r>
            <a:endParaRPr lang="hu-HU"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9636533"/>
      </p:ext>
    </p:extLst>
  </p:cSld>
  <p:clrMapOvr>
    <a:masterClrMapping/>
  </p:clrMapOvr>
  <p:transition spd="med">
    <p:wipe dir="d"/>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eloldal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zikus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egycsúcs">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lasszikus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ó">
  <a:themeElements>
    <a:clrScheme name="Origó">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lasszikus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ó">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Beloldal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zikus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ó">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ó">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10419</TotalTime>
  <Words>3337</Words>
  <Application>Microsoft Office PowerPoint</Application>
  <PresentationFormat>Diavetítés a képernyőre (4:3 oldalarány)</PresentationFormat>
  <Paragraphs>334</Paragraphs>
  <Slides>35</Slides>
  <Notes>35</Notes>
  <HiddenSlides>0</HiddenSlides>
  <MMClips>0</MMClips>
  <ScaleCrop>false</ScaleCrop>
  <HeadingPairs>
    <vt:vector size="6" baseType="variant">
      <vt:variant>
        <vt:lpstr>Használt betűtípusok</vt:lpstr>
      </vt:variant>
      <vt:variant>
        <vt:i4>6</vt:i4>
      </vt:variant>
      <vt:variant>
        <vt:lpstr>Téma</vt:lpstr>
      </vt:variant>
      <vt:variant>
        <vt:i4>4</vt:i4>
      </vt:variant>
      <vt:variant>
        <vt:lpstr>Diacímek</vt:lpstr>
      </vt:variant>
      <vt:variant>
        <vt:i4>35</vt:i4>
      </vt:variant>
    </vt:vector>
  </HeadingPairs>
  <TitlesOfParts>
    <vt:vector size="45" baseType="lpstr">
      <vt:lpstr>Arial</vt:lpstr>
      <vt:lpstr>Bookman Old Style</vt:lpstr>
      <vt:lpstr>Calibri</vt:lpstr>
      <vt:lpstr>Times New Roman</vt:lpstr>
      <vt:lpstr>Wingdings</vt:lpstr>
      <vt:lpstr>Wingdings 3</vt:lpstr>
      <vt:lpstr>Beloldalak</vt:lpstr>
      <vt:lpstr>1_Office Theme</vt:lpstr>
      <vt:lpstr>Origó</vt:lpstr>
      <vt:lpstr>1_Beloldalak</vt:lpstr>
      <vt:lpstr>Aktualitások a magyar szakképzés és felnőttképzés rendszerében </vt:lpstr>
      <vt:lpstr>Új kihívások a hazai szakképzésben</vt:lpstr>
      <vt:lpstr>Egyes szakterületeken jellemző munkaerő-hiány </vt:lpstr>
      <vt:lpstr>PowerPoint bemutató</vt:lpstr>
      <vt:lpstr>I. A duális szakképzés kiterjesztése</vt:lpstr>
      <vt:lpstr>II. A szakképzésbe való belépési lehetőségek kereteinek bővítése, szakmatanulás ösztönzése 1.</vt:lpstr>
      <vt:lpstr>Szakképzésbe beiratkozottak</vt:lpstr>
      <vt:lpstr>Szakképzésbe beiratkozottak</vt:lpstr>
      <vt:lpstr>Népszerű szakmacsoportok a felnőttoktatásban </vt:lpstr>
      <vt:lpstr>Népszerű szakképesítések a felnőttoktatásban </vt:lpstr>
      <vt:lpstr>II. A szakképzésbe való belépési lehetőségek kereteinek bővítése, szakmatanulás ösztönzése 2.</vt:lpstr>
      <vt:lpstr>III. Új fenntartói struktúra: a szakképzési centrumok</vt:lpstr>
      <vt:lpstr>PowerPoint bemutató</vt:lpstr>
      <vt:lpstr>Új lehetőségek: A szakképzési centrumok mint képzési és szolgáltató központok</vt:lpstr>
      <vt:lpstr>Új lehetőségek:  A szakképzési centrumok „hálózat” jellegű működése</vt:lpstr>
      <vt:lpstr>IV. A szakképző intézmények képzési szerkezetének változásai 1.</vt:lpstr>
      <vt:lpstr>PowerPoint bemutató</vt:lpstr>
      <vt:lpstr>PowerPoint bemutató</vt:lpstr>
      <vt:lpstr>Új közismereti tantárgy</vt:lpstr>
      <vt:lpstr>PowerPoint bemutató</vt:lpstr>
      <vt:lpstr>PowerPoint bemutató</vt:lpstr>
      <vt:lpstr>PowerPoint bemutató</vt:lpstr>
      <vt:lpstr>PowerPoint bemutató</vt:lpstr>
      <vt:lpstr>PowerPoint bemutató</vt:lpstr>
      <vt:lpstr>Szakgimnáziumban megszerezhető végzettségek 1.</vt:lpstr>
      <vt:lpstr>Szakgimnáziumban megszerezhető végzettségek 2.</vt:lpstr>
      <vt:lpstr>Szakgimnáziumban megszerezhető végzettségek 3.</vt:lpstr>
      <vt:lpstr>Szakgimnáziumban megszerezhető végzettségek 4.</vt:lpstr>
      <vt:lpstr>PowerPoint bemutató</vt:lpstr>
      <vt:lpstr>PowerPoint bemutató</vt:lpstr>
      <vt:lpstr>PowerPoint bemutató</vt:lpstr>
      <vt:lpstr>PowerPoint bemutató</vt:lpstr>
      <vt:lpstr>PowerPoint bemutató</vt:lpstr>
      <vt:lpstr>PowerPoint bemutató</vt:lpstr>
      <vt:lpstr>Köszönöm megtisztelő figyelmüket!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Nagy Katalin</dc:creator>
  <cp:lastModifiedBy>Nagy Norbert</cp:lastModifiedBy>
  <cp:revision>737</cp:revision>
  <cp:lastPrinted>2016-11-11T07:14:58Z</cp:lastPrinted>
  <dcterms:created xsi:type="dcterms:W3CDTF">2010-06-15T13:49:13Z</dcterms:created>
  <dcterms:modified xsi:type="dcterms:W3CDTF">2016-11-11T07:30:46Z</dcterms:modified>
</cp:coreProperties>
</file>